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71" r:id="rId3"/>
    <p:sldId id="272" r:id="rId4"/>
    <p:sldId id="257" r:id="rId5"/>
    <p:sldId id="302" r:id="rId6"/>
    <p:sldId id="258" r:id="rId7"/>
    <p:sldId id="303" r:id="rId8"/>
    <p:sldId id="274" r:id="rId9"/>
    <p:sldId id="278" r:id="rId10"/>
    <p:sldId id="275" r:id="rId11"/>
    <p:sldId id="304" r:id="rId12"/>
    <p:sldId id="305" r:id="rId13"/>
    <p:sldId id="307" r:id="rId14"/>
    <p:sldId id="306" r:id="rId15"/>
    <p:sldId id="308" r:id="rId16"/>
    <p:sldId id="309" r:id="rId17"/>
    <p:sldId id="293" r:id="rId18"/>
    <p:sldId id="276" r:id="rId19"/>
    <p:sldId id="300" r:id="rId20"/>
    <p:sldId id="301" r:id="rId21"/>
    <p:sldId id="29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FDD"/>
    <a:srgbClr val="FF3C37"/>
    <a:srgbClr val="FF5B59"/>
    <a:srgbClr val="1286BA"/>
    <a:srgbClr val="138FC7"/>
    <a:srgbClr val="1181B3"/>
    <a:srgbClr val="584D5E"/>
    <a:srgbClr val="DDDCE2"/>
    <a:srgbClr val="B40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11"/>
    <p:restoredTop sz="88688" autoAdjust="0"/>
  </p:normalViewPr>
  <p:slideViewPr>
    <p:cSldViewPr snapToGrid="0">
      <p:cViewPr varScale="1">
        <p:scale>
          <a:sx n="51" d="100"/>
          <a:sy n="51" d="100"/>
        </p:scale>
        <p:origin x="-216" y="-144"/>
      </p:cViewPr>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CFF56-3F64-4027-8D93-4D43CCB44BFF}" type="datetimeFigureOut">
              <a:rPr lang="zh-CN" altLang="en-US" smtClean="0"/>
              <a:t>2017/1/5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0FFA5-1BA8-4110-A96A-63749EA03EBE}" type="slidenum">
              <a:rPr lang="zh-CN" altLang="en-US" smtClean="0"/>
              <a:t>‹#›</a:t>
            </a:fld>
            <a:endParaRPr lang="zh-CN" altLang="en-US"/>
          </a:p>
        </p:txBody>
      </p:sp>
    </p:spTree>
    <p:extLst>
      <p:ext uri="{BB962C8B-B14F-4D97-AF65-F5344CB8AC3E}">
        <p14:creationId xmlns:p14="http://schemas.microsoft.com/office/powerpoint/2010/main" val="41154082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2F78-EB2E-4E2F-814F-23438320A95C}" type="datetimeFigureOut">
              <a:rPr lang="zh-CN" altLang="en-US" smtClean="0"/>
              <a:t>2017/1/5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00AB8-3ED4-4EE4-9BC8-476788F339EB}" type="slidenum">
              <a:rPr lang="zh-CN" altLang="en-US" smtClean="0"/>
              <a:t>‹#›</a:t>
            </a:fld>
            <a:endParaRPr lang="zh-CN" altLang="en-US"/>
          </a:p>
        </p:txBody>
      </p:sp>
    </p:spTree>
    <p:extLst>
      <p:ext uri="{BB962C8B-B14F-4D97-AF65-F5344CB8AC3E}">
        <p14:creationId xmlns:p14="http://schemas.microsoft.com/office/powerpoint/2010/main" val="381823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a:t>
            </a:fld>
            <a:endParaRPr lang="zh-CN" altLang="en-US"/>
          </a:p>
        </p:txBody>
      </p:sp>
    </p:spTree>
    <p:extLst>
      <p:ext uri="{BB962C8B-B14F-4D97-AF65-F5344CB8AC3E}">
        <p14:creationId xmlns:p14="http://schemas.microsoft.com/office/powerpoint/2010/main" val="133042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10</a:t>
            </a:fld>
            <a:endParaRPr lang="zh-CN" altLang="en-US"/>
          </a:p>
        </p:txBody>
      </p:sp>
    </p:spTree>
    <p:extLst>
      <p:ext uri="{BB962C8B-B14F-4D97-AF65-F5344CB8AC3E}">
        <p14:creationId xmlns:p14="http://schemas.microsoft.com/office/powerpoint/2010/main" val="313458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11</a:t>
            </a:fld>
            <a:endParaRPr lang="zh-CN" altLang="en-US"/>
          </a:p>
        </p:txBody>
      </p:sp>
    </p:spTree>
    <p:extLst>
      <p:ext uri="{BB962C8B-B14F-4D97-AF65-F5344CB8AC3E}">
        <p14:creationId xmlns:p14="http://schemas.microsoft.com/office/powerpoint/2010/main" val="103905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12</a:t>
            </a:fld>
            <a:endParaRPr lang="zh-CN" altLang="en-US"/>
          </a:p>
        </p:txBody>
      </p:sp>
    </p:spTree>
    <p:extLst>
      <p:ext uri="{BB962C8B-B14F-4D97-AF65-F5344CB8AC3E}">
        <p14:creationId xmlns:p14="http://schemas.microsoft.com/office/powerpoint/2010/main" val="85517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13</a:t>
            </a:fld>
            <a:endParaRPr lang="zh-CN" altLang="en-US"/>
          </a:p>
        </p:txBody>
      </p:sp>
    </p:spTree>
    <p:extLst>
      <p:ext uri="{BB962C8B-B14F-4D97-AF65-F5344CB8AC3E}">
        <p14:creationId xmlns:p14="http://schemas.microsoft.com/office/powerpoint/2010/main" val="116448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14</a:t>
            </a:fld>
            <a:endParaRPr lang="zh-CN" altLang="en-US"/>
          </a:p>
        </p:txBody>
      </p:sp>
    </p:spTree>
    <p:extLst>
      <p:ext uri="{BB962C8B-B14F-4D97-AF65-F5344CB8AC3E}">
        <p14:creationId xmlns:p14="http://schemas.microsoft.com/office/powerpoint/2010/main" val="366571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15</a:t>
            </a:fld>
            <a:endParaRPr lang="zh-CN" altLang="en-US"/>
          </a:p>
        </p:txBody>
      </p:sp>
    </p:spTree>
    <p:extLst>
      <p:ext uri="{BB962C8B-B14F-4D97-AF65-F5344CB8AC3E}">
        <p14:creationId xmlns:p14="http://schemas.microsoft.com/office/powerpoint/2010/main" val="111832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A00AB8-3ED4-4EE4-9BC8-476788F339EB}" type="slidenum">
              <a:rPr lang="zh-CN" altLang="en-US" smtClean="0"/>
              <a:t>16</a:t>
            </a:fld>
            <a:endParaRPr lang="zh-CN" altLang="en-US"/>
          </a:p>
        </p:txBody>
      </p:sp>
    </p:spTree>
    <p:extLst>
      <p:ext uri="{BB962C8B-B14F-4D97-AF65-F5344CB8AC3E}">
        <p14:creationId xmlns:p14="http://schemas.microsoft.com/office/powerpoint/2010/main" val="1587254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56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52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390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75000"/>
            </a:schemeClr>
          </a:fgClr>
          <a:bgClr>
            <a:srgbClr val="DDDCE2"/>
          </a:bgClr>
        </a:patt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5">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8" name="矩形 7"/>
          <p:cNvSpPr/>
          <p:nvPr userDrawn="1"/>
        </p:nvSpPr>
        <p:spPr>
          <a:xfrm>
            <a:off x="0" y="0"/>
            <a:ext cx="12193956"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29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b="15323"/>
          <a:stretch/>
        </p:blipFill>
        <p:spPr>
          <a:xfrm>
            <a:off x="0" y="0"/>
            <a:ext cx="12193956" cy="6858000"/>
          </a:xfrm>
          <a:prstGeom prst="rect">
            <a:avLst/>
          </a:prstGeom>
        </p:spPr>
      </p:pic>
      <p:sp>
        <p:nvSpPr>
          <p:cNvPr id="34" name="矩形 32"/>
          <p:cNvSpPr/>
          <p:nvPr/>
        </p:nvSpPr>
        <p:spPr>
          <a:xfrm>
            <a:off x="6535691" y="5866261"/>
            <a:ext cx="4761791" cy="946150"/>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 name="connsiteX0" fmla="*/ 372862 w 3643667"/>
              <a:gd name="connsiteY0" fmla="*/ 71022 h 1305048"/>
              <a:gd name="connsiteX1" fmla="*/ 3643667 w 3643667"/>
              <a:gd name="connsiteY1" fmla="*/ 0 h 1305048"/>
              <a:gd name="connsiteX2" fmla="*/ 2702634 w 3643667"/>
              <a:gd name="connsiteY2" fmla="*/ 1020962 h 1305048"/>
              <a:gd name="connsiteX3" fmla="*/ 0 w 3643667"/>
              <a:gd name="connsiteY3" fmla="*/ 1305048 h 1305048"/>
              <a:gd name="connsiteX4" fmla="*/ 372862 w 3643667"/>
              <a:gd name="connsiteY4" fmla="*/ 71022 h 1305048"/>
              <a:gd name="connsiteX0" fmla="*/ 745724 w 3643667"/>
              <a:gd name="connsiteY0" fmla="*/ 124288 h 1305048"/>
              <a:gd name="connsiteX1" fmla="*/ 3643667 w 3643667"/>
              <a:gd name="connsiteY1" fmla="*/ 0 h 1305048"/>
              <a:gd name="connsiteX2" fmla="*/ 2702634 w 3643667"/>
              <a:gd name="connsiteY2" fmla="*/ 1020962 h 1305048"/>
              <a:gd name="connsiteX3" fmla="*/ 0 w 3643667"/>
              <a:gd name="connsiteY3" fmla="*/ 1305048 h 1305048"/>
              <a:gd name="connsiteX4" fmla="*/ 745724 w 3643667"/>
              <a:gd name="connsiteY4" fmla="*/ 124288 h 1305048"/>
              <a:gd name="connsiteX0" fmla="*/ 816745 w 3643667"/>
              <a:gd name="connsiteY0" fmla="*/ 213065 h 1305048"/>
              <a:gd name="connsiteX1" fmla="*/ 3643667 w 3643667"/>
              <a:gd name="connsiteY1" fmla="*/ 0 h 1305048"/>
              <a:gd name="connsiteX2" fmla="*/ 2702634 w 3643667"/>
              <a:gd name="connsiteY2" fmla="*/ 1020962 h 1305048"/>
              <a:gd name="connsiteX3" fmla="*/ 0 w 3643667"/>
              <a:gd name="connsiteY3" fmla="*/ 1305048 h 1305048"/>
              <a:gd name="connsiteX4" fmla="*/ 816745 w 3643667"/>
              <a:gd name="connsiteY4" fmla="*/ 213065 h 1305048"/>
              <a:gd name="connsiteX0" fmla="*/ 994299 w 3643667"/>
              <a:gd name="connsiteY0" fmla="*/ 204187 h 1305048"/>
              <a:gd name="connsiteX1" fmla="*/ 3643667 w 3643667"/>
              <a:gd name="connsiteY1" fmla="*/ 0 h 1305048"/>
              <a:gd name="connsiteX2" fmla="*/ 2702634 w 3643667"/>
              <a:gd name="connsiteY2" fmla="*/ 1020962 h 1305048"/>
              <a:gd name="connsiteX3" fmla="*/ 0 w 3643667"/>
              <a:gd name="connsiteY3" fmla="*/ 1305048 h 1305048"/>
              <a:gd name="connsiteX4" fmla="*/ 994299 w 3643667"/>
              <a:gd name="connsiteY4" fmla="*/ 204187 h 1305048"/>
              <a:gd name="connsiteX0" fmla="*/ 994299 w 3723566"/>
              <a:gd name="connsiteY0" fmla="*/ 292964 h 1393825"/>
              <a:gd name="connsiteX1" fmla="*/ 3723566 w 3723566"/>
              <a:gd name="connsiteY1" fmla="*/ 0 h 1393825"/>
              <a:gd name="connsiteX2" fmla="*/ 2702634 w 3723566"/>
              <a:gd name="connsiteY2" fmla="*/ 1109739 h 1393825"/>
              <a:gd name="connsiteX3" fmla="*/ 0 w 3723566"/>
              <a:gd name="connsiteY3" fmla="*/ 1393825 h 1393825"/>
              <a:gd name="connsiteX4" fmla="*/ 994299 w 3723566"/>
              <a:gd name="connsiteY4" fmla="*/ 292964 h 1393825"/>
              <a:gd name="connsiteX0" fmla="*/ 3308874 w 6038141"/>
              <a:gd name="connsiteY0" fmla="*/ 292964 h 1109739"/>
              <a:gd name="connsiteX1" fmla="*/ 6038141 w 6038141"/>
              <a:gd name="connsiteY1" fmla="*/ 0 h 1109739"/>
              <a:gd name="connsiteX2" fmla="*/ 5017209 w 6038141"/>
              <a:gd name="connsiteY2" fmla="*/ 1109739 h 1109739"/>
              <a:gd name="connsiteX3" fmla="*/ 0 w 6038141"/>
              <a:gd name="connsiteY3" fmla="*/ 965200 h 1109739"/>
              <a:gd name="connsiteX4" fmla="*/ 3308874 w 6038141"/>
              <a:gd name="connsiteY4" fmla="*/ 292964 h 1109739"/>
              <a:gd name="connsiteX0" fmla="*/ 3308874 w 6038141"/>
              <a:gd name="connsiteY0" fmla="*/ 292964 h 965200"/>
              <a:gd name="connsiteX1" fmla="*/ 6038141 w 6038141"/>
              <a:gd name="connsiteY1" fmla="*/ 0 h 965200"/>
              <a:gd name="connsiteX2" fmla="*/ 0 w 6038141"/>
              <a:gd name="connsiteY2" fmla="*/ 965200 h 965200"/>
              <a:gd name="connsiteX3" fmla="*/ 3308874 w 6038141"/>
              <a:gd name="connsiteY3" fmla="*/ 292964 h 965200"/>
              <a:gd name="connsiteX0" fmla="*/ 2032524 w 4761791"/>
              <a:gd name="connsiteY0" fmla="*/ 292964 h 946150"/>
              <a:gd name="connsiteX1" fmla="*/ 4761791 w 4761791"/>
              <a:gd name="connsiteY1" fmla="*/ 0 h 946150"/>
              <a:gd name="connsiteX2" fmla="*/ 0 w 4761791"/>
              <a:gd name="connsiteY2" fmla="*/ 946150 h 946150"/>
              <a:gd name="connsiteX3" fmla="*/ 2032524 w 4761791"/>
              <a:gd name="connsiteY3" fmla="*/ 292964 h 946150"/>
            </a:gdLst>
            <a:ahLst/>
            <a:cxnLst>
              <a:cxn ang="0">
                <a:pos x="connsiteX0" y="connsiteY0"/>
              </a:cxn>
              <a:cxn ang="0">
                <a:pos x="connsiteX1" y="connsiteY1"/>
              </a:cxn>
              <a:cxn ang="0">
                <a:pos x="connsiteX2" y="connsiteY2"/>
              </a:cxn>
              <a:cxn ang="0">
                <a:pos x="connsiteX3" y="connsiteY3"/>
              </a:cxn>
            </a:cxnLst>
            <a:rect l="l" t="t" r="r" b="b"/>
            <a:pathLst>
              <a:path w="4761791" h="946150">
                <a:moveTo>
                  <a:pt x="2032524" y="292964"/>
                </a:moveTo>
                <a:lnTo>
                  <a:pt x="4761791" y="0"/>
                </a:lnTo>
                <a:lnTo>
                  <a:pt x="0" y="946150"/>
                </a:lnTo>
                <a:lnTo>
                  <a:pt x="2032524" y="292964"/>
                </a:lnTo>
                <a:close/>
              </a:path>
            </a:pathLst>
          </a:cu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949700" y="1466850"/>
            <a:ext cx="8242300" cy="3400425"/>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94800" y="1466850"/>
            <a:ext cx="2995244" cy="3400425"/>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85205" y="1466850"/>
            <a:ext cx="796417" cy="722606"/>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M I C</a:t>
            </a:r>
            <a:endParaRPr lang="zh-CN" altLang="en-US" sz="1600" dirty="0">
              <a:latin typeface="微软雅黑" pitchFamily="34" charset="-122"/>
              <a:ea typeface="微软雅黑" pitchFamily="34" charset="-122"/>
            </a:endParaRPr>
          </a:p>
        </p:txBody>
      </p:sp>
      <p:grpSp>
        <p:nvGrpSpPr>
          <p:cNvPr id="25" name="组合 24"/>
          <p:cNvGrpSpPr/>
          <p:nvPr/>
        </p:nvGrpSpPr>
        <p:grpSpPr>
          <a:xfrm>
            <a:off x="4197951" y="2070926"/>
            <a:ext cx="4790331" cy="2188805"/>
            <a:chOff x="4498806" y="3061526"/>
            <a:chExt cx="4790331" cy="2188805"/>
          </a:xfrm>
        </p:grpSpPr>
        <p:sp>
          <p:nvSpPr>
            <p:cNvPr id="9" name="TextBox 25"/>
            <p:cNvSpPr txBox="1"/>
            <p:nvPr/>
          </p:nvSpPr>
          <p:spPr>
            <a:xfrm>
              <a:off x="4498806" y="4696333"/>
              <a:ext cx="4680520" cy="553998"/>
            </a:xfrm>
            <a:prstGeom prst="rect">
              <a:avLst/>
            </a:prstGeom>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zh-CN" altLang="en-US" sz="2000" dirty="0" smtClean="0">
                  <a:solidFill>
                    <a:schemeClr val="bg1"/>
                  </a:solidFill>
                  <a:latin typeface="华文细黑" panose="02010600040101010101" pitchFamily="2" charset="-122"/>
                  <a:ea typeface="华文细黑" panose="02010600040101010101" pitchFamily="2" charset="-122"/>
                </a:rPr>
                <a:t>计算机学院     </a:t>
              </a:r>
              <a:r>
                <a:rPr lang="en-US" altLang="zh-CN" sz="2000" dirty="0" smtClean="0">
                  <a:solidFill>
                    <a:schemeClr val="bg1"/>
                  </a:solidFill>
                  <a:latin typeface="华文细黑" panose="02010600040101010101" pitchFamily="2" charset="-122"/>
                  <a:ea typeface="华文细黑" panose="02010600040101010101" pitchFamily="2" charset="-122"/>
                </a:rPr>
                <a:t>1403102</a:t>
              </a:r>
              <a:r>
                <a:rPr lang="zh-CN" altLang="en-US" sz="2000" dirty="0" smtClean="0">
                  <a:solidFill>
                    <a:schemeClr val="bg1"/>
                  </a:solidFill>
                  <a:latin typeface="华文细黑" panose="02010600040101010101" pitchFamily="2" charset="-122"/>
                  <a:ea typeface="华文细黑" panose="02010600040101010101" pitchFamily="2" charset="-122"/>
                </a:rPr>
                <a:t>班</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10" name="TextBox 29"/>
            <p:cNvSpPr txBox="1"/>
            <p:nvPr/>
          </p:nvSpPr>
          <p:spPr>
            <a:xfrm>
              <a:off x="4498806" y="3061526"/>
              <a:ext cx="4680520" cy="646331"/>
            </a:xfrm>
            <a:prstGeom prst="rect">
              <a:avLst/>
            </a:prstGeom>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zh-CN" altLang="en-US" sz="2400" dirty="0" smtClean="0">
                  <a:solidFill>
                    <a:schemeClr val="bg1"/>
                  </a:solidFill>
                  <a:latin typeface="华文细黑" panose="02010600040101010101" pitchFamily="2" charset="-122"/>
                  <a:ea typeface="华文细黑" panose="02010600040101010101" pitchFamily="2" charset="-122"/>
                </a:rPr>
                <a:t>操作系统课程实验一</a:t>
              </a:r>
              <a:endParaRPr lang="zh-CN" altLang="en-US" sz="2400" dirty="0">
                <a:solidFill>
                  <a:schemeClr val="bg1"/>
                </a:solidFill>
                <a:latin typeface="华文细黑" panose="02010600040101010101" pitchFamily="2" charset="-122"/>
                <a:ea typeface="华文细黑" panose="02010600040101010101" pitchFamily="2" charset="-122"/>
              </a:endParaRPr>
            </a:p>
          </p:txBody>
        </p:sp>
        <p:sp>
          <p:nvSpPr>
            <p:cNvPr id="11" name="文本框 10"/>
            <p:cNvSpPr txBox="1"/>
            <p:nvPr/>
          </p:nvSpPr>
          <p:spPr>
            <a:xfrm>
              <a:off x="4498806" y="3772025"/>
              <a:ext cx="4790331" cy="830997"/>
            </a:xfrm>
            <a:prstGeom prst="rect">
              <a:avLst/>
            </a:prstGeom>
            <a:noFill/>
          </p:spPr>
          <p:txBody>
            <a:bodyPr wrap="square" rtlCol="0">
              <a:spAutoFit/>
            </a:bodyPr>
            <a:lstStyle/>
            <a:p>
              <a:pPr algn="dist"/>
              <a:r>
                <a:rPr lang="zh-CN" altLang="en-US" sz="4800" dirty="0" smtClean="0">
                  <a:solidFill>
                    <a:schemeClr val="bg1"/>
                  </a:solidFill>
                  <a:latin typeface="华康俪金黑W8(P)" panose="020B0800000000000000" pitchFamily="34" charset="-122"/>
                  <a:ea typeface="华康俪金黑W8(P)" panose="020B0800000000000000" pitchFamily="34" charset="-122"/>
                </a:rPr>
                <a:t>操作系统的引导</a:t>
              </a:r>
              <a:endParaRPr lang="zh-CN" altLang="en-US" sz="4800" dirty="0">
                <a:solidFill>
                  <a:schemeClr val="bg1"/>
                </a:solidFill>
                <a:latin typeface="华康俪金黑W8(P)" panose="020B0800000000000000" pitchFamily="34" charset="-122"/>
                <a:ea typeface="华康俪金黑W8(P)" panose="020B0800000000000000" pitchFamily="34" charset="-122"/>
              </a:endParaRPr>
            </a:p>
          </p:txBody>
        </p:sp>
      </p:grpSp>
      <p:sp>
        <p:nvSpPr>
          <p:cNvPr id="26" name="TextBox 34"/>
          <p:cNvSpPr txBox="1"/>
          <p:nvPr/>
        </p:nvSpPr>
        <p:spPr>
          <a:xfrm>
            <a:off x="10261982" y="2159539"/>
            <a:ext cx="1487432" cy="738664"/>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匡 盟 盟</a:t>
            </a:r>
            <a:endParaRPr lang="zh-CN" altLang="en-US" sz="1800" dirty="0">
              <a:solidFill>
                <a:schemeClr val="bg1"/>
              </a:solidFill>
              <a:latin typeface="华文细黑" panose="02010600040101010101" pitchFamily="2" charset="-122"/>
              <a:ea typeface="华文细黑" panose="02010600040101010101" pitchFamily="2" charset="-122"/>
            </a:endParaRPr>
          </a:p>
          <a:p>
            <a:pPr algn="dist">
              <a:lnSpc>
                <a:spcPct val="100000"/>
              </a:lnSpc>
            </a:pPr>
            <a:r>
              <a:rPr lang="en-US" altLang="zh-CN" sz="1800" dirty="0" smtClean="0">
                <a:solidFill>
                  <a:schemeClr val="bg1"/>
                </a:solidFill>
                <a:latin typeface="华文细黑" panose="02010600040101010101" pitchFamily="2" charset="-122"/>
                <a:ea typeface="华文细黑" panose="02010600040101010101" pitchFamily="2" charset="-122"/>
              </a:rPr>
              <a:t>1143220116</a:t>
            </a:r>
            <a:endParaRPr lang="zh-CN" altLang="en-US" sz="1800" dirty="0">
              <a:solidFill>
                <a:schemeClr val="bg1"/>
              </a:solidFill>
              <a:latin typeface="华文细黑" panose="02010600040101010101" pitchFamily="2" charset="-122"/>
              <a:ea typeface="华文细黑" panose="02010600040101010101" pitchFamily="2" charset="-122"/>
            </a:endParaRPr>
          </a:p>
        </p:txBody>
      </p:sp>
      <p:sp>
        <p:nvSpPr>
          <p:cNvPr id="27" name="TextBox 34"/>
          <p:cNvSpPr txBox="1"/>
          <p:nvPr/>
        </p:nvSpPr>
        <p:spPr>
          <a:xfrm>
            <a:off x="10261982" y="3541089"/>
            <a:ext cx="1487432" cy="738664"/>
          </a:xfrm>
          <a:prstGeom prst="rect">
            <a:avLst/>
          </a:prstGeom>
        </p:spPr>
        <p:txBody>
          <a:bodyPr wrap="square">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lnSpc>
                <a:spcPct val="100000"/>
              </a:lnSpc>
            </a:pPr>
            <a:r>
              <a:rPr lang="zh-CN" altLang="en-US" sz="2400" b="1" dirty="0" smtClean="0">
                <a:solidFill>
                  <a:schemeClr val="bg1"/>
                </a:solidFill>
                <a:latin typeface="华文细黑" panose="02010600040101010101" pitchFamily="2" charset="-122"/>
                <a:ea typeface="华文细黑" panose="02010600040101010101" pitchFamily="2" charset="-122"/>
              </a:rPr>
              <a:t>樊 晨 霄</a:t>
            </a:r>
            <a:r>
              <a:rPr lang="en-US" altLang="zh-CN" sz="1800" dirty="0" smtClean="0">
                <a:solidFill>
                  <a:schemeClr val="bg1"/>
                </a:solidFill>
                <a:latin typeface="华文细黑" panose="02010600040101010101" pitchFamily="2" charset="-122"/>
                <a:ea typeface="华文细黑" panose="02010600040101010101" pitchFamily="2" charset="-122"/>
              </a:rPr>
              <a:t>15S0081199</a:t>
            </a:r>
            <a:endParaRPr lang="zh-CN" altLang="en-US" sz="1800" dirty="0">
              <a:solidFill>
                <a:schemeClr val="bg1"/>
              </a:solidFill>
              <a:latin typeface="华文细黑" panose="02010600040101010101" pitchFamily="2" charset="-122"/>
              <a:ea typeface="华文细黑" panose="02010600040101010101" pitchFamily="2" charset="-122"/>
            </a:endParaRPr>
          </a:p>
        </p:txBody>
      </p:sp>
      <p:cxnSp>
        <p:nvCxnSpPr>
          <p:cNvPr id="30" name="直接连接符 29"/>
          <p:cNvCxnSpPr/>
          <p:nvPr/>
        </p:nvCxnSpPr>
        <p:spPr>
          <a:xfrm>
            <a:off x="4305300" y="2717257"/>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305300" y="3678113"/>
            <a:ext cx="452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3949700" y="4867275"/>
            <a:ext cx="8242300" cy="1305048"/>
          </a:xfrm>
          <a:custGeom>
            <a:avLst/>
            <a:gdLst>
              <a:gd name="connsiteX0" fmla="*/ 0 w 8242300"/>
              <a:gd name="connsiteY0" fmla="*/ 0 h 1393825"/>
              <a:gd name="connsiteX1" fmla="*/ 8242300 w 8242300"/>
              <a:gd name="connsiteY1" fmla="*/ 0 h 1393825"/>
              <a:gd name="connsiteX2" fmla="*/ 8242300 w 8242300"/>
              <a:gd name="connsiteY2" fmla="*/ 1393825 h 1393825"/>
              <a:gd name="connsiteX3" fmla="*/ 0 w 8242300"/>
              <a:gd name="connsiteY3" fmla="*/ 1393825 h 1393825"/>
              <a:gd name="connsiteX4" fmla="*/ 0 w 8242300"/>
              <a:gd name="connsiteY4" fmla="*/ 0 h 1393825"/>
              <a:gd name="connsiteX0" fmla="*/ 0 w 8242300"/>
              <a:gd name="connsiteY0" fmla="*/ 0 h 1393825"/>
              <a:gd name="connsiteX1" fmla="*/ 8242300 w 8242300"/>
              <a:gd name="connsiteY1" fmla="*/ 0 h 1393825"/>
              <a:gd name="connsiteX2" fmla="*/ 8242300 w 8242300"/>
              <a:gd name="connsiteY2" fmla="*/ 1393825 h 1393825"/>
              <a:gd name="connsiteX3" fmla="*/ 4598633 w 8242300"/>
              <a:gd name="connsiteY3" fmla="*/ 1305048 h 1393825"/>
              <a:gd name="connsiteX4" fmla="*/ 0 w 8242300"/>
              <a:gd name="connsiteY4" fmla="*/ 0 h 1393825"/>
              <a:gd name="connsiteX0" fmla="*/ 0 w 8242300"/>
              <a:gd name="connsiteY0" fmla="*/ 0 h 1305048"/>
              <a:gd name="connsiteX1" fmla="*/ 8242300 w 8242300"/>
              <a:gd name="connsiteY1" fmla="*/ 0 h 1305048"/>
              <a:gd name="connsiteX2" fmla="*/ 7301267 w 8242300"/>
              <a:gd name="connsiteY2" fmla="*/ 1020962 h 1305048"/>
              <a:gd name="connsiteX3" fmla="*/ 4598633 w 8242300"/>
              <a:gd name="connsiteY3" fmla="*/ 1305048 h 1305048"/>
              <a:gd name="connsiteX4" fmla="*/ 0 w 8242300"/>
              <a:gd name="connsiteY4" fmla="*/ 0 h 130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1305048">
                <a:moveTo>
                  <a:pt x="0" y="0"/>
                </a:moveTo>
                <a:lnTo>
                  <a:pt x="8242300" y="0"/>
                </a:lnTo>
                <a:lnTo>
                  <a:pt x="7301267" y="1020962"/>
                </a:lnTo>
                <a:lnTo>
                  <a:pt x="4598633" y="1305048"/>
                </a:lnTo>
                <a:lnTo>
                  <a:pt x="0" y="0"/>
                </a:lnTo>
                <a:close/>
              </a:path>
            </a:pathLst>
          </a:custGeom>
          <a:solidFill>
            <a:srgbClr val="128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9490030" y="2225614"/>
            <a:ext cx="655271" cy="606514"/>
            <a:chOff x="385338" y="2302387"/>
            <a:chExt cx="995227" cy="921175"/>
          </a:xfrm>
        </p:grpSpPr>
        <p:sp>
          <p:nvSpPr>
            <p:cNvPr id="2" name="菱形 1"/>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组合 17"/>
          <p:cNvGrpSpPr/>
          <p:nvPr/>
        </p:nvGrpSpPr>
        <p:grpSpPr>
          <a:xfrm>
            <a:off x="9496027" y="3547359"/>
            <a:ext cx="655271" cy="606514"/>
            <a:chOff x="385338" y="2302387"/>
            <a:chExt cx="995227" cy="921175"/>
          </a:xfrm>
        </p:grpSpPr>
        <p:sp>
          <p:nvSpPr>
            <p:cNvPr id="35" name="菱形 34"/>
            <p:cNvSpPr/>
            <p:nvPr/>
          </p:nvSpPr>
          <p:spPr>
            <a:xfrm>
              <a:off x="403412" y="2492188"/>
              <a:ext cx="977153" cy="355553"/>
            </a:xfrm>
            <a:prstGeom prst="diamon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5"/>
            <p:cNvCxnSpPr/>
            <p:nvPr/>
          </p:nvCxnSpPr>
          <p:spPr>
            <a:xfrm>
              <a:off x="394447" y="2669965"/>
              <a:ext cx="0" cy="33321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13"/>
            <p:cNvCxnSpPr/>
            <p:nvPr/>
          </p:nvCxnSpPr>
          <p:spPr>
            <a:xfrm>
              <a:off x="528918"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28"/>
            <p:cNvCxnSpPr/>
            <p:nvPr/>
          </p:nvCxnSpPr>
          <p:spPr>
            <a:xfrm>
              <a:off x="1237130" y="2717257"/>
              <a:ext cx="0" cy="381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弧形 14"/>
            <p:cNvSpPr/>
            <p:nvPr/>
          </p:nvSpPr>
          <p:spPr>
            <a:xfrm rot="8081288">
              <a:off x="406190" y="2281535"/>
              <a:ext cx="921175" cy="962880"/>
            </a:xfrm>
            <a:prstGeom prst="arc">
              <a:avLst>
                <a:gd name="adj1" fmla="val 15943526"/>
                <a:gd name="adj2" fmla="val 23334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715311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732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36" name="平行四边形 35"/>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8" name="平行四边形 37"/>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
        <p:nvSpPr>
          <p:cNvPr id="40" name="平行四边形 39"/>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3"/>
          <a:stretch>
            <a:fillRect/>
          </a:stretch>
        </p:blipFill>
        <p:spPr>
          <a:xfrm>
            <a:off x="5675835" y="2585570"/>
            <a:ext cx="5024248" cy="3616637"/>
          </a:xfrm>
          <a:prstGeom prst="rect">
            <a:avLst/>
          </a:prstGeom>
        </p:spPr>
      </p:pic>
    </p:spTree>
    <p:extLst>
      <p:ext uri="{BB962C8B-B14F-4D97-AF65-F5344CB8AC3E}">
        <p14:creationId xmlns:p14="http://schemas.microsoft.com/office/powerpoint/2010/main" val="3229890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732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平行四边形 34"/>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7" name="平行四边形 36"/>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
        <p:nvSpPr>
          <p:cNvPr id="39" name="平行四边形 38"/>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5481261" y="2653595"/>
            <a:ext cx="5482342" cy="3624437"/>
          </a:xfrm>
          <a:prstGeom prst="rect">
            <a:avLst/>
          </a:prstGeom>
        </p:spPr>
      </p:pic>
    </p:spTree>
    <p:extLst>
      <p:ext uri="{BB962C8B-B14F-4D97-AF65-F5344CB8AC3E}">
        <p14:creationId xmlns:p14="http://schemas.microsoft.com/office/powerpoint/2010/main" val="652088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173224"/>
            <a:ext cx="7222406" cy="4227575"/>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376948"/>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705" y="2367266"/>
            <a:ext cx="5207037" cy="24293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5587704" y="5035882"/>
            <a:ext cx="20915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704" y="4971715"/>
            <a:ext cx="5207037" cy="7574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5580060" y="5516939"/>
            <a:ext cx="200243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053"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1" y="5917989"/>
            <a:ext cx="5214680" cy="312881"/>
          </a:xfrm>
          <a:prstGeom prst="rect">
            <a:avLst/>
          </a:prstGeom>
          <a:noFill/>
          <a:extLst>
            <a:ext uri="{909E8E84-426E-40DD-AFC4-6F175D3DCCD1}">
              <a14:hiddenFill xmlns:a14="http://schemas.microsoft.com/office/drawing/2010/main">
                <a:solidFill>
                  <a:srgbClr val="FFFFFF"/>
                </a:solidFill>
              </a14:hiddenFill>
            </a:ext>
          </a:extLst>
        </p:spPr>
      </p:pic>
      <p:sp>
        <p:nvSpPr>
          <p:cNvPr id="35" name="平行四边形 34"/>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7" name="平行四边形 36"/>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
        <p:nvSpPr>
          <p:cNvPr id="39" name="平行四边形 38"/>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314709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57158"/>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5587704" y="5035882"/>
            <a:ext cx="2091529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6"/>
          <p:cNvSpPr>
            <a:spLocks noChangeArrowheads="1"/>
          </p:cNvSpPr>
          <p:nvPr/>
        </p:nvSpPr>
        <p:spPr bwMode="auto">
          <a:xfrm>
            <a:off x="5580060" y="5516939"/>
            <a:ext cx="2002437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5550356" y="24878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0" y="2601429"/>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7" name="平行四边形 36"/>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9" name="平行四边形 38"/>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Tree>
    <p:extLst>
      <p:ext uri="{BB962C8B-B14F-4D97-AF65-F5344CB8AC3E}">
        <p14:creationId xmlns:p14="http://schemas.microsoft.com/office/powerpoint/2010/main" val="513589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732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5331724" y="2864025"/>
            <a:ext cx="19082589" cy="4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5" name="平行四边形 34"/>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7" name="平行四边形 36"/>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pic>
        <p:nvPicPr>
          <p:cNvPr id="4" name="图片 3"/>
          <p:cNvPicPr>
            <a:picLocks noChangeAspect="1"/>
          </p:cNvPicPr>
          <p:nvPr/>
        </p:nvPicPr>
        <p:blipFill>
          <a:blip r:embed="rId3"/>
          <a:stretch>
            <a:fillRect/>
          </a:stretch>
        </p:blipFill>
        <p:spPr>
          <a:xfrm>
            <a:off x="5581895" y="2611701"/>
            <a:ext cx="5422989" cy="3548468"/>
          </a:xfrm>
          <a:prstGeom prst="rect">
            <a:avLst/>
          </a:prstGeom>
        </p:spPr>
      </p:pic>
    </p:spTree>
    <p:extLst>
      <p:ext uri="{BB962C8B-B14F-4D97-AF65-F5344CB8AC3E}">
        <p14:creationId xmlns:p14="http://schemas.microsoft.com/office/powerpoint/2010/main" val="1872154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732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grpSp>
        <p:nvGrpSpPr>
          <p:cNvPr id="99" name="组合 98"/>
          <p:cNvGrpSpPr/>
          <p:nvPr/>
        </p:nvGrpSpPr>
        <p:grpSpPr>
          <a:xfrm>
            <a:off x="445353" y="2173225"/>
            <a:ext cx="3793332" cy="4190988"/>
            <a:chOff x="445353" y="2344576"/>
            <a:chExt cx="3793332" cy="4190988"/>
          </a:xfrm>
        </p:grpSpPr>
        <p:sp>
          <p:nvSpPr>
            <p:cNvPr id="83" name="椭圆 82"/>
            <p:cNvSpPr/>
            <p:nvPr/>
          </p:nvSpPr>
          <p:spPr>
            <a:xfrm>
              <a:off x="445353" y="2344576"/>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4" name="椭圆 83"/>
            <p:cNvSpPr/>
            <p:nvPr/>
          </p:nvSpPr>
          <p:spPr>
            <a:xfrm>
              <a:off x="445353" y="3448678"/>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5" name="椭圆 84"/>
            <p:cNvSpPr/>
            <p:nvPr/>
          </p:nvSpPr>
          <p:spPr>
            <a:xfrm>
              <a:off x="445353" y="4552780"/>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86" name="Rectangle 96"/>
            <p:cNvSpPr/>
            <p:nvPr/>
          </p:nvSpPr>
          <p:spPr>
            <a:xfrm>
              <a:off x="1440559" y="2659158"/>
              <a:ext cx="2798126" cy="738664"/>
            </a:xfrm>
            <a:prstGeom prst="rect">
              <a:avLst/>
            </a:prstGeom>
            <a:noFill/>
          </p:spPr>
          <p:txBody>
            <a:bodyPr wrap="square">
              <a:spAutoFit/>
            </a:bodyPr>
            <a:lstStyle/>
            <a:p>
              <a:r>
                <a:rPr lang="zh-CN" altLang="zh-CN" sz="1400" dirty="0">
                  <a:solidFill>
                    <a:schemeClr val="bg1"/>
                  </a:solidFill>
                </a:rPr>
                <a:t>需要注意的是，空格和回车也算做一个字符。修改完成后在</a:t>
              </a:r>
              <a:r>
                <a:rPr lang="en-US" altLang="zh-CN" sz="1400" dirty="0">
                  <a:solidFill>
                    <a:schemeClr val="bg1"/>
                  </a:solidFill>
                </a:rPr>
                <a:t>/boot</a:t>
              </a:r>
              <a:r>
                <a:rPr lang="zh-CN" altLang="zh-CN" sz="1400" dirty="0">
                  <a:solidFill>
                    <a:schemeClr val="bg1"/>
                  </a:solidFill>
                </a:rPr>
                <a:t>目录下进行编译和链接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7" name="矩形 86"/>
            <p:cNvSpPr/>
            <p:nvPr/>
          </p:nvSpPr>
          <p:spPr>
            <a:xfrm>
              <a:off x="1440558" y="2344576"/>
              <a:ext cx="1620957"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修改启动显示信息</a:t>
              </a:r>
              <a:endParaRPr lang="zh-CN" altLang="en-US" sz="1400" dirty="0">
                <a:solidFill>
                  <a:srgbClr val="159FDD"/>
                </a:solidFill>
              </a:endParaRPr>
            </a:p>
          </p:txBody>
        </p:sp>
        <p:cxnSp>
          <p:nvCxnSpPr>
            <p:cNvPr id="88" name="直接连接符 87"/>
            <p:cNvCxnSpPr/>
            <p:nvPr/>
          </p:nvCxnSpPr>
          <p:spPr>
            <a:xfrm>
              <a:off x="1548219" y="2659158"/>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89" name="Rectangle 96"/>
            <p:cNvSpPr/>
            <p:nvPr/>
          </p:nvSpPr>
          <p:spPr>
            <a:xfrm>
              <a:off x="1440559" y="3763260"/>
              <a:ext cx="2798126" cy="307777"/>
            </a:xfrm>
            <a:prstGeom prst="rect">
              <a:avLst/>
            </a:prstGeom>
            <a:noFill/>
          </p:spPr>
          <p:txBody>
            <a:bodyPr wrap="square">
              <a:spAutoFit/>
            </a:bodyPr>
            <a:lstStyle/>
            <a:p>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显示</a:t>
              </a:r>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booting</a:t>
              </a:r>
              <a:r>
                <a:rPr lang="zh-CN" altLang="en-US"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信息</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0" name="矩形 89"/>
            <p:cNvSpPr/>
            <p:nvPr/>
          </p:nvSpPr>
          <p:spPr>
            <a:xfrm>
              <a:off x="1440558" y="3448678"/>
              <a:ext cx="543739"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显示</a:t>
              </a:r>
              <a:endParaRPr lang="zh-CN" altLang="en-US" sz="1400" dirty="0">
                <a:solidFill>
                  <a:srgbClr val="159FDD"/>
                </a:solidFill>
              </a:endParaRPr>
            </a:p>
          </p:txBody>
        </p:sp>
        <p:cxnSp>
          <p:nvCxnSpPr>
            <p:cNvPr id="91" name="直接连接符 90"/>
            <p:cNvCxnSpPr/>
            <p:nvPr/>
          </p:nvCxnSpPr>
          <p:spPr>
            <a:xfrm>
              <a:off x="1548219" y="376326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2" name="Rectangle 96"/>
            <p:cNvSpPr/>
            <p:nvPr/>
          </p:nvSpPr>
          <p:spPr>
            <a:xfrm>
              <a:off x="1440559" y="4867362"/>
              <a:ext cx="2798126" cy="738664"/>
            </a:xfrm>
            <a:prstGeom prst="rect">
              <a:avLst/>
            </a:prstGeom>
            <a:noFill/>
          </p:spPr>
          <p:txBody>
            <a:bodyPr wrap="square">
              <a:spAutoFit/>
            </a:bodyPr>
            <a:lstStyle/>
            <a:p>
              <a:r>
                <a:rPr lang="zh-CN" altLang="zh-CN" sz="1400" dirty="0">
                  <a:solidFill>
                    <a:schemeClr val="bg1"/>
                  </a:solidFill>
                </a:rPr>
                <a:t>仿照</a:t>
              </a:r>
              <a:r>
                <a:rPr lang="en-US" altLang="zh-CN" sz="1400" dirty="0" err="1">
                  <a:solidFill>
                    <a:schemeClr val="bg1"/>
                  </a:solidFill>
                </a:rPr>
                <a:t>bootsect.s</a:t>
              </a:r>
              <a:r>
                <a:rPr lang="zh-CN" altLang="zh-CN" sz="1400" dirty="0">
                  <a:solidFill>
                    <a:schemeClr val="bg1"/>
                  </a:solidFill>
                </a:rPr>
                <a:t>改写</a:t>
              </a:r>
              <a:r>
                <a:rPr lang="en-US" altLang="zh-CN" sz="1400" dirty="0" err="1">
                  <a:solidFill>
                    <a:schemeClr val="bg1"/>
                  </a:solidFill>
                </a:rPr>
                <a:t>setup.s</a:t>
              </a:r>
              <a:r>
                <a:rPr lang="zh-CN" altLang="zh-CN" sz="1400" dirty="0">
                  <a:solidFill>
                    <a:schemeClr val="bg1"/>
                  </a:solidFill>
                </a:rPr>
                <a:t>的开头和结尾即可</a:t>
              </a:r>
              <a:r>
                <a:rPr lang="zh-CN" altLang="zh-CN" sz="1400" dirty="0" smtClean="0">
                  <a:solidFill>
                    <a:schemeClr val="bg1"/>
                  </a:solidFill>
                </a:rPr>
                <a:t>。</a:t>
              </a:r>
              <a:r>
                <a:rPr lang="zh-CN" altLang="zh-CN" sz="1400" dirty="0">
                  <a:solidFill>
                    <a:schemeClr val="bg1"/>
                  </a:solidFill>
                </a:rPr>
                <a:t>接着修改</a:t>
              </a:r>
              <a:r>
                <a:rPr lang="en-US" altLang="zh-CN" sz="1400" dirty="0" err="1">
                  <a:solidFill>
                    <a:schemeClr val="bg1"/>
                  </a:solidFill>
                </a:rPr>
                <a:t>build.c</a:t>
              </a:r>
              <a:r>
                <a:rPr lang="zh-CN" altLang="zh-CN" sz="1400" dirty="0" smtClean="0">
                  <a:solidFill>
                    <a:schemeClr val="bg1"/>
                  </a:solidFill>
                </a:rPr>
                <a:t>文件</a:t>
              </a:r>
              <a:r>
                <a:rPr lang="zh-CN" altLang="en-US" sz="1400" dirty="0" smtClean="0">
                  <a:solidFill>
                    <a:schemeClr val="bg1"/>
                  </a:solidFill>
                </a:rPr>
                <a:t>即可</a:t>
              </a:r>
              <a:r>
                <a:rPr lang="zh-CN" altLang="zh-CN" sz="1400" dirty="0" smtClean="0">
                  <a:solidFill>
                    <a:schemeClr val="bg1"/>
                  </a:solidFill>
                </a:rPr>
                <a:t>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3" name="矩形 92"/>
            <p:cNvSpPr/>
            <p:nvPr/>
          </p:nvSpPr>
          <p:spPr>
            <a:xfrm>
              <a:off x="1440558" y="4552780"/>
              <a:ext cx="1229824" cy="307777"/>
            </a:xfrm>
            <a:prstGeom prst="rect">
              <a:avLst/>
            </a:prstGeom>
          </p:spPr>
          <p:txBody>
            <a:bodyPr wrap="none">
              <a:spAutoFit/>
            </a:bodyPr>
            <a:lstStyle/>
            <a:p>
              <a:r>
                <a:rPr lang="zh-CN" altLang="zh-CN" sz="1400" dirty="0" smtClean="0">
                  <a:solidFill>
                    <a:srgbClr val="159FDD"/>
                  </a:solidFill>
                </a:rPr>
                <a:t>读入</a:t>
              </a:r>
              <a:r>
                <a:rPr lang="en-US" altLang="zh-CN" sz="1400" dirty="0" err="1">
                  <a:solidFill>
                    <a:srgbClr val="159FDD"/>
                  </a:solidFill>
                </a:rPr>
                <a:t>setup.s</a:t>
              </a:r>
              <a:r>
                <a:rPr lang="zh-CN" altLang="zh-CN" sz="1400" dirty="0">
                  <a:solidFill>
                    <a:srgbClr val="159FDD"/>
                  </a:solidFill>
                </a:rPr>
                <a:t> </a:t>
              </a:r>
              <a:r>
                <a:rPr lang="en-US" altLang="zh-CN" sz="1400" dirty="0" smtClean="0">
                  <a:solidFill>
                    <a:srgbClr val="159FDD"/>
                  </a:solidFill>
                  <a:latin typeface="华文细黑" panose="02010600040101010101" pitchFamily="2" charset="-122"/>
                  <a:ea typeface="华文细黑" panose="02010600040101010101" pitchFamily="2" charset="-122"/>
                </a:rPr>
                <a:t> </a:t>
              </a:r>
              <a:endParaRPr lang="zh-CN" altLang="en-US" sz="1400" dirty="0">
                <a:solidFill>
                  <a:srgbClr val="159FDD"/>
                </a:solidFill>
              </a:endParaRPr>
            </a:p>
          </p:txBody>
        </p:sp>
        <p:cxnSp>
          <p:nvCxnSpPr>
            <p:cNvPr id="94" name="直接连接符 93"/>
            <p:cNvCxnSpPr/>
            <p:nvPr/>
          </p:nvCxnSpPr>
          <p:spPr>
            <a:xfrm>
              <a:off x="1548219" y="4867362"/>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445353" y="5656882"/>
              <a:ext cx="878682" cy="878682"/>
            </a:xfrm>
            <a:prstGeom prst="ellipse">
              <a:avLst/>
            </a:prstGeom>
            <a:solidFill>
              <a:srgbClr val="FF3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smtClean="0"/>
                <a:t>4</a:t>
              </a:r>
              <a:endParaRPr lang="zh-CN" altLang="en-US" sz="4400" dirty="0"/>
            </a:p>
          </p:txBody>
        </p:sp>
        <p:sp>
          <p:nvSpPr>
            <p:cNvPr id="96" name="Rectangle 96"/>
            <p:cNvSpPr/>
            <p:nvPr/>
          </p:nvSpPr>
          <p:spPr>
            <a:xfrm>
              <a:off x="1440559" y="5971464"/>
              <a:ext cx="2798126" cy="523220"/>
            </a:xfrm>
            <a:prstGeom prst="rect">
              <a:avLst/>
            </a:prstGeom>
            <a:noFill/>
          </p:spPr>
          <p:txBody>
            <a:bodyPr wrap="square">
              <a:spAutoFit/>
            </a:bodyPr>
            <a:lstStyle/>
            <a:p>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97" name="矩形 96"/>
            <p:cNvSpPr/>
            <p:nvPr/>
          </p:nvSpPr>
          <p:spPr>
            <a:xfrm>
              <a:off x="1440558" y="5656882"/>
              <a:ext cx="1261884"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获取硬件参数</a:t>
              </a:r>
              <a:endParaRPr lang="zh-CN" altLang="en-US" sz="1400" dirty="0">
                <a:solidFill>
                  <a:srgbClr val="159FDD"/>
                </a:solidFill>
              </a:endParaRPr>
            </a:p>
          </p:txBody>
        </p:sp>
        <p:cxnSp>
          <p:nvCxnSpPr>
            <p:cNvPr id="98" name="直接连接符 97"/>
            <p:cNvCxnSpPr/>
            <p:nvPr/>
          </p:nvCxnSpPr>
          <p:spPr>
            <a:xfrm>
              <a:off x="1548219" y="597146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5331724" y="2864025"/>
            <a:ext cx="19082589" cy="4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897" y="2546350"/>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5" name="平行四边形 34"/>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7" name="平行四边形 36"/>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
        <p:nvSpPr>
          <p:cNvPr id="39" name="平行四边形 38"/>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405826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5894" y="2349500"/>
            <a:ext cx="7222406" cy="4051300"/>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华文细黑" panose="02010600040101010101" pitchFamily="2" charset="-122"/>
              <a:ea typeface="华文细黑" panose="02010600040101010101" pitchFamily="2" charset="-122"/>
            </a:endParaRPr>
          </a:p>
        </p:txBody>
      </p:sp>
      <p:sp>
        <p:nvSpPr>
          <p:cNvPr id="10" name="文本框 9"/>
          <p:cNvSpPr txBox="1"/>
          <p:nvPr/>
        </p:nvSpPr>
        <p:spPr>
          <a:xfrm>
            <a:off x="3226873" y="14732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13" name="文本框 12"/>
          <p:cNvSpPr txBox="1"/>
          <p:nvPr/>
        </p:nvSpPr>
        <p:spPr>
          <a:xfrm rot="10800000">
            <a:off x="11131952" y="4495800"/>
            <a:ext cx="2313454" cy="2646878"/>
          </a:xfrm>
          <a:prstGeom prst="rect">
            <a:avLst/>
          </a:prstGeom>
          <a:noFill/>
        </p:spPr>
        <p:txBody>
          <a:bodyPr wrap="none" rtlCol="0">
            <a:spAutoFit/>
          </a:bodyPr>
          <a:lstStyle/>
          <a:p>
            <a:r>
              <a:rPr lang="en-US" altLang="zh-CN" sz="16600" dirty="0">
                <a:solidFill>
                  <a:schemeClr val="bg1"/>
                </a:solidFill>
              </a:rPr>
              <a:t>“</a:t>
            </a:r>
            <a:endParaRPr lang="zh-CN" altLang="en-US" sz="16600" dirty="0">
              <a:solidFill>
                <a:schemeClr val="bg1"/>
              </a:solidFill>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5331724" y="2864025"/>
            <a:ext cx="19082589" cy="49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平行四边形 34"/>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7" name="平行四边形 36"/>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结果分析</a:t>
            </a:r>
            <a:endParaRPr lang="zh-CN" altLang="en-US" sz="4000" dirty="0">
              <a:solidFill>
                <a:schemeClr val="bg1"/>
              </a:solidFill>
            </a:endParaRPr>
          </a:p>
        </p:txBody>
      </p:sp>
      <p:sp>
        <p:nvSpPr>
          <p:cNvPr id="39" name="平行四边形 38"/>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1" name="Rectangle 96"/>
          <p:cNvSpPr/>
          <p:nvPr/>
        </p:nvSpPr>
        <p:spPr>
          <a:xfrm>
            <a:off x="5388970" y="2796639"/>
            <a:ext cx="5598117" cy="1477328"/>
          </a:xfrm>
          <a:prstGeom prst="rect">
            <a:avLst/>
          </a:prstGeom>
          <a:noFill/>
        </p:spPr>
        <p:txBody>
          <a:bodyPr wrap="square">
            <a:spAutoFit/>
          </a:bodyPr>
          <a:lstStyle/>
          <a:p>
            <a:r>
              <a:rPr lang="zh-CN" altLang="en-US" dirty="0" smtClean="0">
                <a:solidFill>
                  <a:schemeClr val="bg1"/>
                </a:solidFill>
              </a:rPr>
              <a:t>通过实验过程以及结果我们了解到操作系统引导程序运行的基本过程，对操作系统的运行和初始化有了初步概念</a:t>
            </a:r>
            <a:r>
              <a:rPr lang="zh-CN" altLang="en-US" dirty="0" smtClean="0">
                <a:solidFill>
                  <a:schemeClr val="bg1"/>
                </a:solidFill>
              </a:rPr>
              <a:t>。</a:t>
            </a:r>
            <a:endParaRPr lang="en-US" altLang="zh-CN" dirty="0" smtClean="0">
              <a:solidFill>
                <a:schemeClr val="bg1"/>
              </a:solidFill>
            </a:endParaRPr>
          </a:p>
          <a:p>
            <a:r>
              <a:rPr lang="zh-CN" altLang="en-US" dirty="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在打印我们的</a:t>
            </a:r>
            <a:r>
              <a:rPr lang="en-US" altLang="zh-CN" dirty="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logo</a:t>
            </a:r>
            <a:r>
              <a:rPr lang="zh-CN" altLang="en-US" dirty="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时，我们发现了这样的问题，就是打印的信息长度有限。</a:t>
            </a:r>
            <a:endParaRPr lang="en-US" dirty="0">
              <a:solidFill>
                <a:srgbClr val="FF0000"/>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2039993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7"/>
          <p:cNvSpPr>
            <a:spLocks noChangeArrowheads="1"/>
          </p:cNvSpPr>
          <p:nvPr/>
        </p:nvSpPr>
        <p:spPr bwMode="auto">
          <a:xfrm>
            <a:off x="6032873" y="2628730"/>
            <a:ext cx="180975" cy="180044"/>
          </a:xfrm>
          <a:prstGeom prst="ellipse">
            <a:avLst/>
          </a:prstGeom>
          <a:solidFill>
            <a:srgbClr val="159FDD"/>
          </a:solid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22" name="文本框 21"/>
          <p:cNvSpPr txBox="1"/>
          <p:nvPr/>
        </p:nvSpPr>
        <p:spPr>
          <a:xfrm>
            <a:off x="6032873" y="1672312"/>
            <a:ext cx="2236510" cy="707886"/>
          </a:xfrm>
          <a:prstGeom prst="rect">
            <a:avLst/>
          </a:prstGeom>
          <a:solidFill>
            <a:srgbClr val="159FDD"/>
          </a:solidFill>
        </p:spPr>
        <p:txBody>
          <a:bodyPr wrap="none" rtlCol="0">
            <a:spAutoFit/>
          </a:bodyPr>
          <a:lstStyle/>
          <a:p>
            <a:r>
              <a:rPr lang="zh-CN" altLang="en-US" sz="4000" b="1" dirty="0" smtClean="0">
                <a:solidFill>
                  <a:schemeClr val="bg1"/>
                </a:solidFill>
                <a:latin typeface="+mn-ea"/>
              </a:rPr>
              <a:t>回答问题</a:t>
            </a:r>
            <a:endParaRPr lang="zh-CN" altLang="en-US" sz="4000" b="1" dirty="0">
              <a:solidFill>
                <a:schemeClr val="bg1"/>
              </a:solidFill>
              <a:latin typeface="+mn-ea"/>
            </a:endParaRPr>
          </a:p>
        </p:txBody>
      </p:sp>
      <p:sp>
        <p:nvSpPr>
          <p:cNvPr id="23" name="TextBox 49"/>
          <p:cNvSpPr txBox="1"/>
          <p:nvPr/>
        </p:nvSpPr>
        <p:spPr>
          <a:xfrm>
            <a:off x="6383238" y="2529256"/>
            <a:ext cx="1415772" cy="461665"/>
          </a:xfrm>
          <a:prstGeom prst="rect">
            <a:avLst/>
          </a:prstGeom>
          <a:noFill/>
        </p:spPr>
        <p:txBody>
          <a:bodyPr wrap="none" rtlCol="0">
            <a:spAutoFit/>
          </a:bodyPr>
          <a:lstStyle/>
          <a:p>
            <a:r>
              <a:rPr lang="zh-CN" altLang="en-US" sz="2400" dirty="0" smtClean="0">
                <a:solidFill>
                  <a:schemeClr val="bg2"/>
                </a:solidFill>
                <a:latin typeface="华文细黑" panose="02010600040101010101" pitchFamily="2" charset="-122"/>
                <a:ea typeface="华文细黑" panose="02010600040101010101" pitchFamily="2" charset="-122"/>
              </a:rPr>
              <a:t>实验心得</a:t>
            </a:r>
            <a:endParaRPr lang="zh-CN" altLang="en-US" sz="2400" dirty="0">
              <a:solidFill>
                <a:schemeClr val="bg2"/>
              </a:solidFill>
              <a:latin typeface="华文细黑" panose="02010600040101010101" pitchFamily="2" charset="-122"/>
              <a:ea typeface="华文细黑" panose="02010600040101010101" pitchFamily="2" charset="-122"/>
            </a:endParaRPr>
          </a:p>
        </p:txBody>
      </p:sp>
      <p:sp>
        <p:nvSpPr>
          <p:cNvPr id="17" name="文本框 16"/>
          <p:cNvSpPr txBox="1"/>
          <p:nvPr/>
        </p:nvSpPr>
        <p:spPr>
          <a:xfrm>
            <a:off x="1815476" y="2073028"/>
            <a:ext cx="3807453" cy="923330"/>
          </a:xfrm>
          <a:prstGeom prst="rect">
            <a:avLst/>
          </a:prstGeom>
          <a:noFill/>
        </p:spPr>
        <p:txBody>
          <a:bodyPr wrap="none" rtlCol="0">
            <a:spAutoFit/>
          </a:bodyPr>
          <a:lstStyle/>
          <a:p>
            <a:r>
              <a:rPr lang="en-US" altLang="zh-CN" sz="5400" dirty="0">
                <a:solidFill>
                  <a:srgbClr val="159FDD"/>
                </a:solidFill>
              </a:rPr>
              <a:t>PART FOUR</a:t>
            </a:r>
            <a:endParaRPr lang="zh-CN" altLang="en-US" sz="5400" dirty="0">
              <a:solidFill>
                <a:srgbClr val="159FDD"/>
              </a:solidFill>
            </a:endParaRPr>
          </a:p>
        </p:txBody>
      </p:sp>
      <p:sp>
        <p:nvSpPr>
          <p:cNvPr id="18" name="文本框 17"/>
          <p:cNvSpPr txBox="1"/>
          <p:nvPr/>
        </p:nvSpPr>
        <p:spPr>
          <a:xfrm>
            <a:off x="4207157" y="1557031"/>
            <a:ext cx="1415772" cy="461665"/>
          </a:xfrm>
          <a:prstGeom prst="rect">
            <a:avLst/>
          </a:prstGeom>
          <a:noFill/>
        </p:spPr>
        <p:txBody>
          <a:bodyPr wrap="none" rtlCol="0">
            <a:spAutoFit/>
          </a:bodyPr>
          <a:lstStyle/>
          <a:p>
            <a:r>
              <a:rPr lang="zh-CN" altLang="en-US" sz="2400" dirty="0">
                <a:solidFill>
                  <a:srgbClr val="159FDD"/>
                </a:solidFill>
              </a:rPr>
              <a:t>第四部分</a:t>
            </a:r>
          </a:p>
        </p:txBody>
      </p:sp>
    </p:spTree>
    <p:extLst>
      <p:ext uri="{BB962C8B-B14F-4D97-AF65-F5344CB8AC3E}">
        <p14:creationId xmlns:p14="http://schemas.microsoft.com/office/powerpoint/2010/main" val="4102959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矩形 107"/>
          <p:cNvSpPr/>
          <p:nvPr/>
        </p:nvSpPr>
        <p:spPr>
          <a:xfrm>
            <a:off x="6524124" y="2126245"/>
            <a:ext cx="5667876" cy="111007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1"/>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 name="文本框 2"/>
          <p:cNvSpPr txBox="1"/>
          <p:nvPr/>
        </p:nvSpPr>
        <p:spPr>
          <a:xfrm>
            <a:off x="443884" y="417250"/>
            <a:ext cx="1723549" cy="707886"/>
          </a:xfrm>
          <a:prstGeom prst="rect">
            <a:avLst/>
          </a:prstGeom>
          <a:noFill/>
        </p:spPr>
        <p:txBody>
          <a:bodyPr wrap="non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rPr>
              <a:t>第一章</a:t>
            </a:r>
          </a:p>
        </p:txBody>
      </p:sp>
      <p:sp>
        <p:nvSpPr>
          <p:cNvPr id="4" name="文本框 3"/>
          <p:cNvSpPr txBox="1"/>
          <p:nvPr/>
        </p:nvSpPr>
        <p:spPr>
          <a:xfrm>
            <a:off x="2167433" y="417250"/>
            <a:ext cx="1210588" cy="707886"/>
          </a:xfrm>
          <a:prstGeom prst="rect">
            <a:avLst/>
          </a:prstGeom>
          <a:noFill/>
        </p:spPr>
        <p:txBody>
          <a:bodyPr wrap="non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rPr>
              <a:t>绪论</a:t>
            </a:r>
          </a:p>
        </p:txBody>
      </p:sp>
      <p:sp>
        <p:nvSpPr>
          <p:cNvPr id="5" name="平行四边形 4"/>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6" name="平行四边形 5"/>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4" name="Rectangle 45"/>
          <p:cNvSpPr>
            <a:spLocks noChangeArrowheads="1"/>
          </p:cNvSpPr>
          <p:nvPr/>
        </p:nvSpPr>
        <p:spPr bwMode="auto">
          <a:xfrm>
            <a:off x="6586445" y="2194442"/>
            <a:ext cx="53649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sz="1400" b="1" dirty="0">
                <a:solidFill>
                  <a:schemeClr val="bg1"/>
                </a:solidFill>
              </a:rPr>
              <a:t>有时</a:t>
            </a:r>
            <a:r>
              <a:rPr lang="en-US" altLang="zh-CN" sz="1400" b="1" dirty="0">
                <a:solidFill>
                  <a:schemeClr val="bg1"/>
                </a:solidFill>
              </a:rPr>
              <a:t>,</a:t>
            </a:r>
            <a:r>
              <a:rPr lang="zh-CN" altLang="en-US" sz="1400" b="1" dirty="0">
                <a:solidFill>
                  <a:schemeClr val="bg1"/>
                </a:solidFill>
              </a:rPr>
              <a:t>继承传统意味着别 蹩脚。</a:t>
            </a:r>
            <a:r>
              <a:rPr lang="en-US" altLang="zh-CN" sz="1400" b="1" dirty="0">
                <a:solidFill>
                  <a:schemeClr val="bg1"/>
                </a:solidFill>
              </a:rPr>
              <a:t>x86</a:t>
            </a:r>
            <a:r>
              <a:rPr lang="zh-CN" altLang="en-US" sz="1400" b="1" dirty="0">
                <a:solidFill>
                  <a:schemeClr val="bg1"/>
                </a:solidFill>
              </a:rPr>
              <a:t>计算机</a:t>
            </a:r>
            <a:r>
              <a:rPr lang="zh-CN" altLang="en-US" sz="1400" b="1" dirty="0" smtClean="0">
                <a:solidFill>
                  <a:schemeClr val="bg1"/>
                </a:solidFill>
              </a:rPr>
              <a:t>为向</a:t>
            </a:r>
            <a:r>
              <a:rPr lang="zh-CN" altLang="en-US" sz="1400" b="1" dirty="0">
                <a:solidFill>
                  <a:schemeClr val="bg1"/>
                </a:solidFill>
              </a:rPr>
              <a:t>下兼容</a:t>
            </a:r>
            <a:r>
              <a:rPr lang="en-US" altLang="zh-CN" sz="1400" b="1" dirty="0">
                <a:solidFill>
                  <a:schemeClr val="bg1"/>
                </a:solidFill>
              </a:rPr>
              <a:t>,</a:t>
            </a:r>
            <a:r>
              <a:rPr lang="zh-CN" altLang="en-US" sz="1400" b="1" dirty="0">
                <a:solidFill>
                  <a:schemeClr val="bg1"/>
                </a:solidFill>
              </a:rPr>
              <a:t>导致启动</a:t>
            </a:r>
            <a:r>
              <a:rPr lang="zh-CN" altLang="en-US" sz="1400" b="1" dirty="0" smtClean="0">
                <a:solidFill>
                  <a:schemeClr val="bg1"/>
                </a:solidFill>
              </a:rPr>
              <a:t>过程较</a:t>
            </a:r>
            <a:r>
              <a:rPr lang="zh-CN" altLang="en-US" sz="1400" b="1" dirty="0">
                <a:solidFill>
                  <a:schemeClr val="bg1"/>
                </a:solidFill>
              </a:rPr>
              <a:t>复杂。请找出 </a:t>
            </a:r>
            <a:r>
              <a:rPr lang="en-US" altLang="zh-CN" sz="1400" b="1" dirty="0">
                <a:solidFill>
                  <a:schemeClr val="bg1"/>
                </a:solidFill>
              </a:rPr>
              <a:t>x86</a:t>
            </a:r>
            <a:r>
              <a:rPr lang="zh-CN" altLang="en-US" sz="1400" b="1" dirty="0">
                <a:solidFill>
                  <a:schemeClr val="bg1"/>
                </a:solidFill>
              </a:rPr>
              <a:t>计算机启动过程中</a:t>
            </a:r>
            <a:r>
              <a:rPr lang="en-US" altLang="zh-CN" sz="1400" b="1" dirty="0">
                <a:solidFill>
                  <a:schemeClr val="bg1"/>
                </a:solidFill>
              </a:rPr>
              <a:t>,</a:t>
            </a:r>
            <a:r>
              <a:rPr lang="zh-CN" altLang="en-US" sz="1400" b="1" dirty="0">
                <a:solidFill>
                  <a:schemeClr val="bg1"/>
                </a:solidFill>
              </a:rPr>
              <a:t>被硬件强制</a:t>
            </a:r>
            <a:r>
              <a:rPr lang="en-US" altLang="zh-CN" sz="1400" b="1" dirty="0">
                <a:solidFill>
                  <a:schemeClr val="bg1"/>
                </a:solidFill>
              </a:rPr>
              <a:t>,</a:t>
            </a:r>
            <a:r>
              <a:rPr lang="zh-CN" altLang="en-US" sz="1400" b="1" dirty="0">
                <a:solidFill>
                  <a:schemeClr val="bg1"/>
                </a:solidFill>
              </a:rPr>
              <a:t>软件必须遵守的两个“多</a:t>
            </a:r>
            <a:r>
              <a:rPr lang="zh-CN" altLang="en-US" sz="1400" b="1" dirty="0" smtClean="0">
                <a:solidFill>
                  <a:schemeClr val="bg1"/>
                </a:solidFill>
              </a:rPr>
              <a:t>此一举</a:t>
            </a:r>
            <a:r>
              <a:rPr lang="zh-CN" altLang="en-US" sz="1400" b="1" dirty="0">
                <a:solidFill>
                  <a:schemeClr val="bg1"/>
                </a:solidFill>
              </a:rPr>
              <a:t>”的步骤</a:t>
            </a:r>
            <a:r>
              <a:rPr lang="en-US" altLang="zh-CN" sz="1400" b="1" dirty="0">
                <a:solidFill>
                  <a:schemeClr val="bg1"/>
                </a:solidFill>
              </a:rPr>
              <a:t>(</a:t>
            </a:r>
            <a:r>
              <a:rPr lang="zh-CN" altLang="en-US" sz="1400" b="1" dirty="0">
                <a:solidFill>
                  <a:schemeClr val="bg1"/>
                </a:solidFill>
              </a:rPr>
              <a:t>多找 个也 妨</a:t>
            </a:r>
            <a:r>
              <a:rPr lang="en-US" altLang="zh-CN" sz="1400" b="1" dirty="0">
                <a:solidFill>
                  <a:schemeClr val="bg1"/>
                </a:solidFill>
              </a:rPr>
              <a:t>),</a:t>
            </a:r>
            <a:r>
              <a:rPr lang="zh-CN" altLang="en-US" sz="1400" b="1" dirty="0">
                <a:solidFill>
                  <a:schemeClr val="bg1"/>
                </a:solidFill>
              </a:rPr>
              <a:t>说说它们</a:t>
            </a:r>
            <a:r>
              <a:rPr lang="zh-CN" altLang="en-US" sz="1400" b="1" dirty="0" smtClean="0">
                <a:solidFill>
                  <a:schemeClr val="bg1"/>
                </a:solidFill>
              </a:rPr>
              <a:t>为什么</a:t>
            </a:r>
            <a:r>
              <a:rPr lang="zh-CN" altLang="en-US" sz="1400" b="1" dirty="0">
                <a:solidFill>
                  <a:schemeClr val="bg1"/>
                </a:solidFill>
              </a:rPr>
              <a:t>多此 举</a:t>
            </a:r>
            <a:r>
              <a:rPr lang="en-US" altLang="zh-CN" sz="1400" b="1" dirty="0">
                <a:solidFill>
                  <a:schemeClr val="bg1"/>
                </a:solidFill>
              </a:rPr>
              <a:t>,</a:t>
            </a:r>
            <a:r>
              <a:rPr lang="zh-CN" altLang="en-US" sz="1400" b="1" dirty="0">
                <a:solidFill>
                  <a:schemeClr val="bg1"/>
                </a:solidFill>
              </a:rPr>
              <a:t>并</a:t>
            </a:r>
            <a:r>
              <a:rPr lang="zh-CN" altLang="en-US" sz="1400" b="1" dirty="0" smtClean="0">
                <a:solidFill>
                  <a:schemeClr val="bg1"/>
                </a:solidFill>
              </a:rPr>
              <a:t>设计简洁</a:t>
            </a:r>
            <a:r>
              <a:rPr lang="zh-CN" altLang="en-US" sz="1400" b="1">
                <a:solidFill>
                  <a:schemeClr val="bg1"/>
                </a:solidFill>
              </a:rPr>
              <a:t>的</a:t>
            </a:r>
            <a:r>
              <a:rPr lang="zh-CN" altLang="en-US" sz="1400" b="1" smtClean="0">
                <a:solidFill>
                  <a:schemeClr val="bg1"/>
                </a:solidFill>
              </a:rPr>
              <a:t>替代方案 </a:t>
            </a:r>
            <a:endParaRPr lang="zh-CN" altLang="en-US" sz="1400" dirty="0">
              <a:solidFill>
                <a:schemeClr val="bg1"/>
              </a:solidFill>
              <a:effectLst/>
            </a:endParaRPr>
          </a:p>
        </p:txBody>
      </p:sp>
      <p:sp>
        <p:nvSpPr>
          <p:cNvPr id="87" name="文本框 86"/>
          <p:cNvSpPr txBox="1"/>
          <p:nvPr/>
        </p:nvSpPr>
        <p:spPr>
          <a:xfrm>
            <a:off x="266330" y="1413390"/>
            <a:ext cx="1277914" cy="646331"/>
          </a:xfrm>
          <a:prstGeom prst="rect">
            <a:avLst/>
          </a:prstGeom>
          <a:noFill/>
        </p:spPr>
        <p:txBody>
          <a:bodyPr wrap="none" rtlCol="0">
            <a:spAutoFit/>
          </a:bodyPr>
          <a:lstStyle/>
          <a:p>
            <a:r>
              <a:rPr lang="en-US" altLang="zh-CN" sz="3600" b="1" dirty="0" smtClean="0">
                <a:solidFill>
                  <a:srgbClr val="159FDD"/>
                </a:solidFill>
              </a:rPr>
              <a:t>Q&amp;A</a:t>
            </a:r>
            <a:endParaRPr lang="zh-CN" altLang="en-US" sz="3600" b="1" dirty="0">
              <a:solidFill>
                <a:srgbClr val="159FDD"/>
              </a:solidFill>
            </a:endParaRPr>
          </a:p>
        </p:txBody>
      </p:sp>
      <p:sp>
        <p:nvSpPr>
          <p:cNvPr id="88" name="Rectangle 96"/>
          <p:cNvSpPr/>
          <p:nvPr/>
        </p:nvSpPr>
        <p:spPr>
          <a:xfrm>
            <a:off x="5778705" y="4967082"/>
            <a:ext cx="2798126" cy="738664"/>
          </a:xfrm>
          <a:prstGeom prst="rect">
            <a:avLst/>
          </a:prstGeom>
          <a:noFill/>
        </p:spPr>
        <p:txBody>
          <a:bodyPr wrap="square">
            <a:spAutoFit/>
          </a:bodyPr>
          <a:lstStyle/>
          <a:p>
            <a:r>
              <a:rPr lang="zh-CN" altLang="zh-CN" sz="1400" dirty="0">
                <a:solidFill>
                  <a:schemeClr val="bg1"/>
                </a:solidFill>
              </a:rPr>
              <a:t>在设计</a:t>
            </a:r>
            <a:r>
              <a:rPr lang="en-US" altLang="zh-CN" sz="1400" dirty="0">
                <a:solidFill>
                  <a:schemeClr val="bg1"/>
                </a:solidFill>
              </a:rPr>
              <a:t>ROM BIOS</a:t>
            </a:r>
            <a:r>
              <a:rPr lang="zh-CN" altLang="zh-CN" sz="1400" dirty="0">
                <a:solidFill>
                  <a:schemeClr val="bg1"/>
                </a:solidFill>
              </a:rPr>
              <a:t>程序时，使其在自检后直接将引导扇区代码加载到</a:t>
            </a:r>
            <a:r>
              <a:rPr lang="en-US" altLang="zh-CN" sz="1400" dirty="0">
                <a:solidFill>
                  <a:schemeClr val="bg1"/>
                </a:solidFill>
              </a:rPr>
              <a:t>0x90000</a:t>
            </a:r>
            <a:r>
              <a:rPr lang="zh-CN" altLang="zh-CN" sz="1400" dirty="0">
                <a:solidFill>
                  <a:schemeClr val="bg1"/>
                </a:solidFill>
              </a:rPr>
              <a:t>处并执行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90" name="直接连接符 89"/>
          <p:cNvCxnSpPr/>
          <p:nvPr/>
        </p:nvCxnSpPr>
        <p:spPr>
          <a:xfrm>
            <a:off x="5874341" y="4899534"/>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91" name="Rectangle 96"/>
          <p:cNvSpPr/>
          <p:nvPr/>
        </p:nvSpPr>
        <p:spPr>
          <a:xfrm>
            <a:off x="9181033" y="4573756"/>
            <a:ext cx="2798126" cy="1600438"/>
          </a:xfrm>
          <a:prstGeom prst="rect">
            <a:avLst/>
          </a:prstGeom>
          <a:noFill/>
        </p:spPr>
        <p:txBody>
          <a:bodyPr wrap="square">
            <a:spAutoFit/>
          </a:bodyPr>
          <a:lstStyle/>
          <a:p>
            <a:r>
              <a:rPr lang="zh-CN" altLang="zh-CN" sz="1400" dirty="0">
                <a:solidFill>
                  <a:schemeClr val="bg1"/>
                </a:solidFill>
              </a:rPr>
              <a:t>由于在设计中，</a:t>
            </a:r>
            <a:r>
              <a:rPr lang="en-US" altLang="zh-CN" sz="1400" dirty="0">
                <a:solidFill>
                  <a:schemeClr val="bg1"/>
                </a:solidFill>
              </a:rPr>
              <a:t>system</a:t>
            </a:r>
            <a:r>
              <a:rPr lang="zh-CN" altLang="zh-CN" sz="1400" dirty="0">
                <a:solidFill>
                  <a:schemeClr val="bg1"/>
                </a:solidFill>
              </a:rPr>
              <a:t>模块的最大值设计为</a:t>
            </a:r>
            <a:r>
              <a:rPr lang="en-US" altLang="zh-CN" sz="1400" dirty="0">
                <a:solidFill>
                  <a:schemeClr val="bg1"/>
                </a:solidFill>
              </a:rPr>
              <a:t>0x3000</a:t>
            </a:r>
            <a:r>
              <a:rPr lang="zh-CN" altLang="zh-CN" sz="1400" dirty="0">
                <a:solidFill>
                  <a:schemeClr val="bg1"/>
                </a:solidFill>
              </a:rPr>
              <a:t>节，即</a:t>
            </a:r>
            <a:r>
              <a:rPr lang="en-US" altLang="zh-CN" sz="1400" dirty="0">
                <a:solidFill>
                  <a:schemeClr val="bg1"/>
                </a:solidFill>
              </a:rPr>
              <a:t>3000*16=192KB,</a:t>
            </a:r>
            <a:r>
              <a:rPr lang="zh-CN" altLang="zh-CN" sz="1400" dirty="0">
                <a:solidFill>
                  <a:schemeClr val="bg1"/>
                </a:solidFill>
              </a:rPr>
              <a:t>即使内核达到</a:t>
            </a:r>
            <a:r>
              <a:rPr lang="en-US" altLang="zh-CN" sz="1400" dirty="0">
                <a:solidFill>
                  <a:schemeClr val="bg1"/>
                </a:solidFill>
              </a:rPr>
              <a:t>8*64KB=512KB</a:t>
            </a:r>
            <a:r>
              <a:rPr lang="zh-CN" altLang="zh-CN" sz="1400" dirty="0">
                <a:solidFill>
                  <a:schemeClr val="bg1"/>
                </a:solidFill>
              </a:rPr>
              <a:t>的极限大小，</a:t>
            </a:r>
            <a:r>
              <a:rPr lang="en-US" altLang="zh-CN" sz="1400" dirty="0">
                <a:solidFill>
                  <a:schemeClr val="bg1"/>
                </a:solidFill>
              </a:rPr>
              <a:t>0x10000~0x8FFFF</a:t>
            </a:r>
            <a:r>
              <a:rPr lang="zh-CN" altLang="zh-CN" sz="1400" dirty="0">
                <a:solidFill>
                  <a:schemeClr val="bg1"/>
                </a:solidFill>
              </a:rPr>
              <a:t>的内存空间也足以存放下</a:t>
            </a:r>
            <a:r>
              <a:rPr lang="en-US" altLang="zh-CN" sz="1400" dirty="0">
                <a:solidFill>
                  <a:schemeClr val="bg1"/>
                </a:solidFill>
              </a:rPr>
              <a:t>system</a:t>
            </a:r>
            <a:r>
              <a:rPr lang="zh-CN" altLang="zh-CN" sz="1400" dirty="0">
                <a:solidFill>
                  <a:schemeClr val="bg1"/>
                </a:solidFill>
              </a:rPr>
              <a:t>模块。因此可以不必再将</a:t>
            </a:r>
            <a:r>
              <a:rPr lang="en-US" altLang="zh-CN" sz="1400" dirty="0">
                <a:solidFill>
                  <a:schemeClr val="bg1"/>
                </a:solidFill>
              </a:rPr>
              <a:t>system</a:t>
            </a:r>
            <a:r>
              <a:rPr lang="zh-CN" altLang="zh-CN" sz="1400" dirty="0">
                <a:solidFill>
                  <a:schemeClr val="bg1"/>
                </a:solidFill>
              </a:rPr>
              <a:t>模块向下移动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cxnSp>
        <p:nvCxnSpPr>
          <p:cNvPr id="93" name="直接连接符 92"/>
          <p:cNvCxnSpPr/>
          <p:nvPr/>
        </p:nvCxnSpPr>
        <p:spPr>
          <a:xfrm>
            <a:off x="9241338" y="4431800"/>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pic>
        <p:nvPicPr>
          <p:cNvPr id="106" name="图片 105"/>
          <p:cNvPicPr>
            <a:picLocks noChangeAspect="1"/>
          </p:cNvPicPr>
          <p:nvPr/>
        </p:nvPicPr>
        <p:blipFill rotWithShape="1">
          <a:blip r:embed="rId2" cstate="hqprint">
            <a:extLst>
              <a:ext uri="{28A0092B-C50C-407E-A947-70E740481C1C}">
                <a14:useLocalDpi xmlns:a14="http://schemas.microsoft.com/office/drawing/2010/main" val="0"/>
              </a:ext>
            </a:extLst>
          </a:blip>
          <a:srcRect l="10426" r="10961"/>
          <a:stretch/>
        </p:blipFill>
        <p:spPr>
          <a:xfrm>
            <a:off x="5215121" y="2126248"/>
            <a:ext cx="1309003" cy="1110078"/>
          </a:xfrm>
          <a:prstGeom prst="rect">
            <a:avLst/>
          </a:prstGeom>
        </p:spPr>
      </p:pic>
      <p:sp>
        <p:nvSpPr>
          <p:cNvPr id="109" name="文本框 108"/>
          <p:cNvSpPr txBox="1"/>
          <p:nvPr/>
        </p:nvSpPr>
        <p:spPr>
          <a:xfrm>
            <a:off x="5096624" y="3436316"/>
            <a:ext cx="654346" cy="1107996"/>
          </a:xfrm>
          <a:prstGeom prst="rect">
            <a:avLst/>
          </a:prstGeom>
          <a:noFill/>
        </p:spPr>
        <p:txBody>
          <a:bodyPr wrap="none" rtlCol="0">
            <a:spAutoFit/>
          </a:bodyPr>
          <a:lstStyle/>
          <a:p>
            <a:r>
              <a:rPr lang="en-US" altLang="zh-CN" sz="6600" dirty="0">
                <a:solidFill>
                  <a:schemeClr val="bg1"/>
                </a:solidFill>
              </a:rPr>
              <a:t>1</a:t>
            </a:r>
            <a:endParaRPr lang="zh-CN" altLang="en-US" sz="6600" dirty="0">
              <a:solidFill>
                <a:schemeClr val="bg1"/>
              </a:solidFill>
            </a:endParaRPr>
          </a:p>
        </p:txBody>
      </p:sp>
      <p:sp>
        <p:nvSpPr>
          <p:cNvPr id="110" name="文本框 109"/>
          <p:cNvSpPr txBox="1"/>
          <p:nvPr/>
        </p:nvSpPr>
        <p:spPr>
          <a:xfrm>
            <a:off x="8604566" y="3436316"/>
            <a:ext cx="654346" cy="1107996"/>
          </a:xfrm>
          <a:prstGeom prst="rect">
            <a:avLst/>
          </a:prstGeom>
          <a:noFill/>
        </p:spPr>
        <p:txBody>
          <a:bodyPr wrap="none" rtlCol="0">
            <a:spAutoFit/>
          </a:bodyPr>
          <a:lstStyle/>
          <a:p>
            <a:r>
              <a:rPr lang="en-US" altLang="zh-CN" sz="6600" dirty="0">
                <a:solidFill>
                  <a:schemeClr val="bg1"/>
                </a:solidFill>
              </a:rPr>
              <a:t>2</a:t>
            </a:r>
            <a:endParaRPr lang="zh-CN" altLang="en-US" sz="6600" dirty="0">
              <a:solidFill>
                <a:schemeClr val="bg1"/>
              </a:solidFill>
            </a:endParaRPr>
          </a:p>
        </p:txBody>
      </p:sp>
      <p:pic>
        <p:nvPicPr>
          <p:cNvPr id="82" name="图片 81"/>
          <p:cNvPicPr>
            <a:picLocks noChangeAspect="1"/>
          </p:cNvPicPr>
          <p:nvPr/>
        </p:nvPicPr>
        <p:blipFill rotWithShape="1">
          <a:blip r:embed="rId3">
            <a:extLst>
              <a:ext uri="{28A0092B-C50C-407E-A947-70E740481C1C}">
                <a14:useLocalDpi xmlns:a14="http://schemas.microsoft.com/office/drawing/2010/main" val="0"/>
              </a:ext>
            </a:extLst>
          </a:blip>
          <a:srcRect l="19228" t="8703" r="19954" b="967"/>
          <a:stretch/>
        </p:blipFill>
        <p:spPr>
          <a:xfrm>
            <a:off x="266330" y="2126247"/>
            <a:ext cx="4391395" cy="4348150"/>
          </a:xfrm>
          <a:prstGeom prst="rect">
            <a:avLst/>
          </a:prstGeom>
        </p:spPr>
      </p:pic>
      <p:sp>
        <p:nvSpPr>
          <p:cNvPr id="37" name="Rectangle 96"/>
          <p:cNvSpPr/>
          <p:nvPr/>
        </p:nvSpPr>
        <p:spPr>
          <a:xfrm>
            <a:off x="5778705" y="3450371"/>
            <a:ext cx="2798126" cy="1384995"/>
          </a:xfrm>
          <a:prstGeom prst="rect">
            <a:avLst/>
          </a:prstGeom>
          <a:noFill/>
        </p:spPr>
        <p:txBody>
          <a:bodyPr wrap="square">
            <a:spAutoFit/>
          </a:bodyPr>
          <a:lstStyle/>
          <a:p>
            <a:r>
              <a:rPr lang="en-US" altLang="zh-CN" sz="1400" dirty="0">
                <a:solidFill>
                  <a:srgbClr val="159FDD"/>
                </a:solidFill>
              </a:rPr>
              <a:t>ROM BIOS</a:t>
            </a:r>
            <a:r>
              <a:rPr lang="zh-CN" altLang="zh-CN" sz="1400" dirty="0">
                <a:solidFill>
                  <a:srgbClr val="159FDD"/>
                </a:solidFill>
              </a:rPr>
              <a:t>将</a:t>
            </a:r>
            <a:r>
              <a:rPr lang="en-US" altLang="zh-CN" sz="1400" dirty="0" err="1">
                <a:solidFill>
                  <a:srgbClr val="159FDD"/>
                </a:solidFill>
              </a:rPr>
              <a:t>bootsect</a:t>
            </a:r>
            <a:r>
              <a:rPr lang="zh-CN" altLang="zh-CN" sz="1400" dirty="0">
                <a:solidFill>
                  <a:srgbClr val="159FDD"/>
                </a:solidFill>
              </a:rPr>
              <a:t>模块加载到内存</a:t>
            </a:r>
            <a:r>
              <a:rPr lang="en-US" altLang="zh-CN" sz="1400" dirty="0">
                <a:solidFill>
                  <a:srgbClr val="159FDD"/>
                </a:solidFill>
              </a:rPr>
              <a:t>0x07C00</a:t>
            </a:r>
            <a:r>
              <a:rPr lang="zh-CN" altLang="zh-CN" sz="1400" dirty="0">
                <a:solidFill>
                  <a:srgbClr val="159FDD"/>
                </a:solidFill>
              </a:rPr>
              <a:t>处并执行后，</a:t>
            </a:r>
            <a:r>
              <a:rPr lang="en-US" altLang="zh-CN" sz="1400" dirty="0" err="1">
                <a:solidFill>
                  <a:srgbClr val="159FDD"/>
                </a:solidFill>
              </a:rPr>
              <a:t>bootsect</a:t>
            </a:r>
            <a:r>
              <a:rPr lang="zh-CN" altLang="zh-CN" sz="1400" dirty="0">
                <a:solidFill>
                  <a:srgbClr val="159FDD"/>
                </a:solidFill>
              </a:rPr>
              <a:t>模块又将自身复制到内存</a:t>
            </a:r>
            <a:r>
              <a:rPr lang="en-US" altLang="zh-CN" sz="1400" dirty="0">
                <a:solidFill>
                  <a:srgbClr val="159FDD"/>
                </a:solidFill>
              </a:rPr>
              <a:t>0x90000</a:t>
            </a:r>
            <a:r>
              <a:rPr lang="zh-CN" altLang="zh-CN" sz="1400" dirty="0">
                <a:solidFill>
                  <a:srgbClr val="159FDD"/>
                </a:solidFill>
              </a:rPr>
              <a:t>处并继续执行。此过程中，其实可以直接在一处执行，而不需要复制再跳转执行 </a:t>
            </a:r>
            <a:endParaRPr lang="zh-CN" altLang="en-US" sz="1400" dirty="0">
              <a:solidFill>
                <a:srgbClr val="159FDD"/>
              </a:solidFill>
            </a:endParaRPr>
          </a:p>
        </p:txBody>
      </p:sp>
      <p:sp>
        <p:nvSpPr>
          <p:cNvPr id="38" name="Rectangle 96"/>
          <p:cNvSpPr/>
          <p:nvPr/>
        </p:nvSpPr>
        <p:spPr>
          <a:xfrm>
            <a:off x="9153242" y="3450371"/>
            <a:ext cx="2798126" cy="954107"/>
          </a:xfrm>
          <a:prstGeom prst="rect">
            <a:avLst/>
          </a:prstGeom>
          <a:noFill/>
        </p:spPr>
        <p:txBody>
          <a:bodyPr wrap="square">
            <a:spAutoFit/>
          </a:bodyPr>
          <a:lstStyle/>
          <a:p>
            <a:r>
              <a:rPr lang="en-US" altLang="zh-CN" sz="1400" dirty="0" err="1">
                <a:solidFill>
                  <a:srgbClr val="159FDD"/>
                </a:solidFill>
              </a:rPr>
              <a:t>bootsect</a:t>
            </a:r>
            <a:r>
              <a:rPr lang="zh-CN" altLang="zh-CN" sz="1400" dirty="0">
                <a:solidFill>
                  <a:srgbClr val="159FDD"/>
                </a:solidFill>
              </a:rPr>
              <a:t>模块将</a:t>
            </a:r>
            <a:r>
              <a:rPr lang="en-US" altLang="zh-CN" sz="1400" dirty="0">
                <a:solidFill>
                  <a:srgbClr val="159FDD"/>
                </a:solidFill>
              </a:rPr>
              <a:t>system</a:t>
            </a:r>
            <a:r>
              <a:rPr lang="zh-CN" altLang="zh-CN" sz="1400" dirty="0">
                <a:solidFill>
                  <a:srgbClr val="159FDD"/>
                </a:solidFill>
              </a:rPr>
              <a:t>模块加载到内存</a:t>
            </a:r>
            <a:r>
              <a:rPr lang="en-US" altLang="zh-CN" sz="1400" dirty="0">
                <a:solidFill>
                  <a:srgbClr val="159FDD"/>
                </a:solidFill>
              </a:rPr>
              <a:t>0x10000</a:t>
            </a:r>
            <a:r>
              <a:rPr lang="zh-CN" altLang="zh-CN" sz="1400" dirty="0">
                <a:solidFill>
                  <a:srgbClr val="159FDD"/>
                </a:solidFill>
              </a:rPr>
              <a:t>处，之后</a:t>
            </a:r>
            <a:r>
              <a:rPr lang="en-US" altLang="zh-CN" sz="1400" dirty="0">
                <a:solidFill>
                  <a:srgbClr val="159FDD"/>
                </a:solidFill>
              </a:rPr>
              <a:t>setup</a:t>
            </a:r>
            <a:r>
              <a:rPr lang="zh-CN" altLang="zh-CN" sz="1400" dirty="0">
                <a:solidFill>
                  <a:srgbClr val="159FDD"/>
                </a:solidFill>
              </a:rPr>
              <a:t>模块又将</a:t>
            </a:r>
            <a:r>
              <a:rPr lang="en-US" altLang="zh-CN" sz="1400" dirty="0">
                <a:solidFill>
                  <a:srgbClr val="159FDD"/>
                </a:solidFill>
              </a:rPr>
              <a:t>system</a:t>
            </a:r>
            <a:r>
              <a:rPr lang="zh-CN" altLang="zh-CN" sz="1400" dirty="0">
                <a:solidFill>
                  <a:srgbClr val="159FDD"/>
                </a:solidFill>
              </a:rPr>
              <a:t>模块向下移至内存</a:t>
            </a:r>
            <a:r>
              <a:rPr lang="en-US" altLang="zh-CN" sz="1400" dirty="0">
                <a:solidFill>
                  <a:srgbClr val="159FDD"/>
                </a:solidFill>
              </a:rPr>
              <a:t>0x00000</a:t>
            </a:r>
            <a:r>
              <a:rPr lang="zh-CN" altLang="zh-CN" sz="1400" dirty="0">
                <a:solidFill>
                  <a:srgbClr val="159FDD"/>
                </a:solidFill>
              </a:rPr>
              <a:t>处 </a:t>
            </a:r>
            <a:endParaRPr lang="zh-CN" altLang="en-US" sz="1400" dirty="0">
              <a:solidFill>
                <a:srgbClr val="159FDD"/>
              </a:solidFill>
            </a:endParaRPr>
          </a:p>
        </p:txBody>
      </p:sp>
      <p:sp>
        <p:nvSpPr>
          <p:cNvPr id="39" name="平行四边形 38"/>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第四章</a:t>
            </a:r>
            <a:endParaRPr lang="zh-CN" altLang="en-US" sz="4000" dirty="0">
              <a:solidFill>
                <a:schemeClr val="bg1"/>
              </a:solidFill>
            </a:endParaRPr>
          </a:p>
        </p:txBody>
      </p:sp>
      <p:sp>
        <p:nvSpPr>
          <p:cNvPr id="41" name="平行四边形 40"/>
          <p:cNvSpPr/>
          <p:nvPr/>
        </p:nvSpPr>
        <p:spPr>
          <a:xfrm>
            <a:off x="4576515"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回答问题</a:t>
            </a:r>
            <a:endParaRPr lang="zh-CN" altLang="en-US" sz="4000" dirty="0">
              <a:solidFill>
                <a:schemeClr val="bg1"/>
              </a:solidFill>
            </a:endParaRPr>
          </a:p>
        </p:txBody>
      </p:sp>
    </p:spTree>
    <p:extLst>
      <p:ext uri="{BB962C8B-B14F-4D97-AF65-F5344CB8AC3E}">
        <p14:creationId xmlns:p14="http://schemas.microsoft.com/office/powerpoint/2010/main" val="1244730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032873" y="1672312"/>
            <a:ext cx="2228811" cy="707886"/>
          </a:xfrm>
          <a:prstGeom prst="rect">
            <a:avLst/>
          </a:prstGeom>
          <a:solidFill>
            <a:srgbClr val="159FDD"/>
          </a:solidFill>
        </p:spPr>
        <p:txBody>
          <a:bodyPr wrap="square" rtlCol="0">
            <a:spAutoFit/>
          </a:bodyPr>
          <a:lstStyle/>
          <a:p>
            <a:r>
              <a:rPr lang="zh-CN" altLang="en-US" sz="4000" b="1" smtClean="0">
                <a:solidFill>
                  <a:schemeClr val="bg1"/>
                </a:solidFill>
                <a:latin typeface="+mn-ea"/>
              </a:rPr>
              <a:t>实验心得</a:t>
            </a:r>
            <a:endParaRPr lang="zh-CN" altLang="en-US" sz="4000" b="1" dirty="0">
              <a:solidFill>
                <a:schemeClr val="bg1"/>
              </a:solidFill>
              <a:latin typeface="+mn-ea"/>
            </a:endParaRPr>
          </a:p>
        </p:txBody>
      </p:sp>
      <p:sp>
        <p:nvSpPr>
          <p:cNvPr id="11" name="文本框 10"/>
          <p:cNvSpPr txBox="1"/>
          <p:nvPr/>
        </p:nvSpPr>
        <p:spPr>
          <a:xfrm>
            <a:off x="2269930" y="2073028"/>
            <a:ext cx="3352999" cy="923330"/>
          </a:xfrm>
          <a:prstGeom prst="rect">
            <a:avLst/>
          </a:prstGeom>
          <a:noFill/>
        </p:spPr>
        <p:txBody>
          <a:bodyPr wrap="square" rtlCol="0">
            <a:spAutoFit/>
          </a:bodyPr>
          <a:lstStyle/>
          <a:p>
            <a:r>
              <a:rPr lang="en-US" altLang="zh-CN" sz="5400" dirty="0">
                <a:solidFill>
                  <a:srgbClr val="159FDD"/>
                </a:solidFill>
              </a:rPr>
              <a:t>PART FIVE</a:t>
            </a:r>
            <a:endParaRPr lang="zh-CN" altLang="en-US" sz="5400" dirty="0">
              <a:solidFill>
                <a:srgbClr val="159FDD"/>
              </a:solidFill>
            </a:endParaRPr>
          </a:p>
        </p:txBody>
      </p:sp>
      <p:sp>
        <p:nvSpPr>
          <p:cNvPr id="12" name="文本框 11"/>
          <p:cNvSpPr txBox="1"/>
          <p:nvPr/>
        </p:nvSpPr>
        <p:spPr>
          <a:xfrm>
            <a:off x="4207157" y="1557031"/>
            <a:ext cx="1415772" cy="461665"/>
          </a:xfrm>
          <a:prstGeom prst="rect">
            <a:avLst/>
          </a:prstGeom>
          <a:noFill/>
        </p:spPr>
        <p:txBody>
          <a:bodyPr wrap="square" rtlCol="0">
            <a:spAutoFit/>
          </a:bodyPr>
          <a:lstStyle/>
          <a:p>
            <a:r>
              <a:rPr lang="zh-CN" altLang="en-US" sz="2400" dirty="0">
                <a:solidFill>
                  <a:srgbClr val="159FDD"/>
                </a:solidFill>
              </a:rPr>
              <a:t>第五部分</a:t>
            </a:r>
          </a:p>
        </p:txBody>
      </p:sp>
    </p:spTree>
    <p:extLst>
      <p:ext uri="{BB962C8B-B14F-4D97-AF65-F5344CB8AC3E}">
        <p14:creationId xmlns:p14="http://schemas.microsoft.com/office/powerpoint/2010/main" val="2370001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982538" y="1609077"/>
            <a:ext cx="4755822" cy="3043133"/>
          </a:xfrm>
          <a:prstGeom prst="rect">
            <a:avLst/>
          </a:prstGeom>
          <a:solidFill>
            <a:srgbClr val="118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36151" y="1609077"/>
            <a:ext cx="3134191" cy="1862048"/>
          </a:xfrm>
          <a:prstGeom prst="rect">
            <a:avLst/>
          </a:prstGeom>
          <a:solidFill>
            <a:srgbClr val="1181B3"/>
          </a:solidFill>
        </p:spPr>
        <p:txBody>
          <a:bodyPr wrap="none" rtlCol="0">
            <a:spAutoFit/>
          </a:bodyPr>
          <a:lstStyle/>
          <a:p>
            <a:r>
              <a:rPr lang="zh-CN" altLang="en-US" sz="11500" dirty="0">
                <a:solidFill>
                  <a:schemeClr val="bg1"/>
                </a:solidFill>
              </a:rPr>
              <a:t>目录</a:t>
            </a:r>
          </a:p>
        </p:txBody>
      </p:sp>
      <p:sp>
        <p:nvSpPr>
          <p:cNvPr id="5" name="TextBox 29"/>
          <p:cNvSpPr txBox="1"/>
          <p:nvPr/>
        </p:nvSpPr>
        <p:spPr>
          <a:xfrm>
            <a:off x="4548578" y="3726766"/>
            <a:ext cx="2121764" cy="579005"/>
          </a:xfrm>
          <a:prstGeom prst="rect">
            <a:avLst/>
          </a:prstGeom>
          <a:solidFill>
            <a:srgbClr val="1181B3"/>
          </a:solidFill>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pPr algn="dist"/>
            <a:r>
              <a:rPr lang="en-US" altLang="zh-CN" sz="2400" dirty="0">
                <a:solidFill>
                  <a:schemeClr val="bg1"/>
                </a:solidFill>
                <a:latin typeface="华文细黑" panose="02010600040101010101" pitchFamily="2" charset="-122"/>
                <a:ea typeface="华文细黑" panose="02010600040101010101" pitchFamily="2" charset="-122"/>
              </a:rPr>
              <a:t>Content</a:t>
            </a:r>
            <a:endParaRPr lang="zh-CN" altLang="en-US" sz="2400" dirty="0">
              <a:solidFill>
                <a:schemeClr val="bg1"/>
              </a:solidFill>
              <a:latin typeface="华文细黑" panose="02010600040101010101" pitchFamily="2" charset="-122"/>
              <a:ea typeface="华文细黑" panose="02010600040101010101" pitchFamily="2" charset="-122"/>
            </a:endParaRPr>
          </a:p>
        </p:txBody>
      </p:sp>
      <p:cxnSp>
        <p:nvCxnSpPr>
          <p:cNvPr id="7" name="直接连接符 6"/>
          <p:cNvCxnSpPr/>
          <p:nvPr/>
        </p:nvCxnSpPr>
        <p:spPr>
          <a:xfrm>
            <a:off x="6982538" y="1609078"/>
            <a:ext cx="0" cy="3043132"/>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801757" y="1740115"/>
            <a:ext cx="1210588" cy="2782238"/>
            <a:chOff x="5645865" y="1966096"/>
            <a:chExt cx="1210588" cy="2782238"/>
          </a:xfrm>
        </p:grpSpPr>
        <p:sp>
          <p:nvSpPr>
            <p:cNvPr id="8" name="TextBox 75"/>
            <p:cNvSpPr txBox="1"/>
            <p:nvPr/>
          </p:nvSpPr>
          <p:spPr>
            <a:xfrm>
              <a:off x="5645865" y="1966096"/>
              <a:ext cx="1210588" cy="400110"/>
            </a:xfrm>
            <a:prstGeom prst="rect">
              <a:avLst/>
            </a:prstGeom>
            <a:noFill/>
          </p:spPr>
          <p:txBody>
            <a:bodyPr wrap="none" rtlCol="0">
              <a:spAutoFit/>
            </a:bodyPr>
            <a:lstStyle/>
            <a:p>
              <a:r>
                <a:rPr lang="zh-CN" altLang="en-US" sz="2000" b="1" dirty="0" smtClean="0">
                  <a:solidFill>
                    <a:schemeClr val="bg1"/>
                  </a:solidFill>
                  <a:latin typeface="+mn-ea"/>
                </a:rPr>
                <a:t>实验目的</a:t>
              </a:r>
              <a:endParaRPr lang="zh-CN" altLang="en-US" sz="2000" b="1" dirty="0">
                <a:solidFill>
                  <a:schemeClr val="bg1"/>
                </a:solidFill>
                <a:latin typeface="+mn-ea"/>
              </a:endParaRPr>
            </a:p>
          </p:txBody>
        </p:sp>
        <p:sp>
          <p:nvSpPr>
            <p:cNvPr id="9" name="TextBox 86"/>
            <p:cNvSpPr txBox="1"/>
            <p:nvPr/>
          </p:nvSpPr>
          <p:spPr>
            <a:xfrm>
              <a:off x="5645865" y="2561628"/>
              <a:ext cx="1210588" cy="400110"/>
            </a:xfrm>
            <a:prstGeom prst="rect">
              <a:avLst/>
            </a:prstGeom>
            <a:noFill/>
          </p:spPr>
          <p:txBody>
            <a:bodyPr wrap="none" rtlCol="0">
              <a:spAutoFit/>
            </a:bodyPr>
            <a:lstStyle/>
            <a:p>
              <a:r>
                <a:rPr lang="zh-CN" altLang="en-US" sz="2000" b="1" dirty="0" smtClean="0">
                  <a:solidFill>
                    <a:schemeClr val="bg1"/>
                  </a:solidFill>
                  <a:latin typeface="+mn-ea"/>
                </a:rPr>
                <a:t>实验内容</a:t>
              </a:r>
              <a:endParaRPr lang="zh-CN" altLang="en-US" sz="2000" b="1" dirty="0">
                <a:solidFill>
                  <a:schemeClr val="bg1"/>
                </a:solidFill>
                <a:latin typeface="+mn-ea"/>
              </a:endParaRPr>
            </a:p>
          </p:txBody>
        </p:sp>
        <p:sp>
          <p:nvSpPr>
            <p:cNvPr id="10" name="TextBox 88"/>
            <p:cNvSpPr txBox="1"/>
            <p:nvPr/>
          </p:nvSpPr>
          <p:spPr>
            <a:xfrm>
              <a:off x="5645865" y="3157160"/>
              <a:ext cx="1210588" cy="400110"/>
            </a:xfrm>
            <a:prstGeom prst="rect">
              <a:avLst/>
            </a:prstGeom>
            <a:noFill/>
          </p:spPr>
          <p:txBody>
            <a:bodyPr wrap="none" rtlCol="0">
              <a:spAutoFit/>
            </a:bodyPr>
            <a:lstStyle/>
            <a:p>
              <a:r>
                <a:rPr lang="zh-CN" altLang="en-US" sz="2000" b="1" dirty="0" smtClean="0">
                  <a:solidFill>
                    <a:schemeClr val="bg1"/>
                  </a:solidFill>
                  <a:latin typeface="+mn-ea"/>
                </a:rPr>
                <a:t>实验过程</a:t>
              </a:r>
              <a:endParaRPr lang="zh-CN" altLang="en-US" sz="2000" b="1" dirty="0">
                <a:solidFill>
                  <a:schemeClr val="bg1"/>
                </a:solidFill>
                <a:latin typeface="+mn-ea"/>
              </a:endParaRPr>
            </a:p>
          </p:txBody>
        </p:sp>
        <p:sp>
          <p:nvSpPr>
            <p:cNvPr id="11" name="TextBox 89"/>
            <p:cNvSpPr txBox="1"/>
            <p:nvPr/>
          </p:nvSpPr>
          <p:spPr>
            <a:xfrm>
              <a:off x="5645865" y="3752692"/>
              <a:ext cx="1210588" cy="400110"/>
            </a:xfrm>
            <a:prstGeom prst="rect">
              <a:avLst/>
            </a:prstGeom>
            <a:noFill/>
          </p:spPr>
          <p:txBody>
            <a:bodyPr wrap="none" rtlCol="0">
              <a:spAutoFit/>
            </a:bodyPr>
            <a:lstStyle/>
            <a:p>
              <a:r>
                <a:rPr lang="zh-CN" altLang="en-US" sz="2000" b="1" dirty="0" smtClean="0">
                  <a:solidFill>
                    <a:schemeClr val="bg1"/>
                  </a:solidFill>
                  <a:latin typeface="+mn-ea"/>
                </a:rPr>
                <a:t>回答问题</a:t>
              </a:r>
              <a:endParaRPr lang="zh-CN" altLang="en-US" sz="2000" b="1" dirty="0">
                <a:solidFill>
                  <a:schemeClr val="bg1"/>
                </a:solidFill>
                <a:latin typeface="+mn-ea"/>
              </a:endParaRPr>
            </a:p>
          </p:txBody>
        </p:sp>
        <p:sp>
          <p:nvSpPr>
            <p:cNvPr id="12" name="TextBox 90"/>
            <p:cNvSpPr txBox="1"/>
            <p:nvPr/>
          </p:nvSpPr>
          <p:spPr>
            <a:xfrm>
              <a:off x="5645865" y="4348224"/>
              <a:ext cx="1210588" cy="400110"/>
            </a:xfrm>
            <a:prstGeom prst="rect">
              <a:avLst/>
            </a:prstGeom>
            <a:noFill/>
          </p:spPr>
          <p:txBody>
            <a:bodyPr wrap="none" rtlCol="0">
              <a:spAutoFit/>
            </a:bodyPr>
            <a:lstStyle>
              <a:defPPr>
                <a:defRPr lang="zh-CN"/>
              </a:defPPr>
              <a:lvl1pPr>
                <a:defRPr sz="2000" b="1">
                  <a:solidFill>
                    <a:schemeClr val="bg1"/>
                  </a:solidFill>
                  <a:latin typeface="+mn-ea"/>
                </a:defRPr>
              </a:lvl1pPr>
            </a:lstStyle>
            <a:p>
              <a:r>
                <a:rPr lang="zh-CN" altLang="en-US" dirty="0" smtClean="0"/>
                <a:t>实验心得</a:t>
              </a:r>
              <a:endParaRPr lang="zh-CN" altLang="en-US" dirty="0"/>
            </a:p>
          </p:txBody>
        </p:sp>
      </p:grpSp>
      <p:sp>
        <p:nvSpPr>
          <p:cNvPr id="24" name="矩形 23"/>
          <p:cNvSpPr/>
          <p:nvPr/>
        </p:nvSpPr>
        <p:spPr>
          <a:xfrm>
            <a:off x="10955601" y="414922"/>
            <a:ext cx="782759" cy="710214"/>
          </a:xfrm>
          <a:prstGeom prst="rect">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微软雅黑" pitchFamily="34" charset="-122"/>
                <a:ea typeface="微软雅黑" pitchFamily="34" charset="-122"/>
              </a:rPr>
              <a:t>M I C</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3896856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2865060"/>
            <a:ext cx="5629835" cy="2786628"/>
          </a:xfrm>
          <a:prstGeom prst="rect">
            <a:avLst/>
          </a:prstGeom>
          <a:solidFill>
            <a:srgbClr val="159F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88071" y="3620363"/>
            <a:ext cx="5673348" cy="1107996"/>
          </a:xfrm>
          <a:prstGeom prst="rect">
            <a:avLst/>
          </a:prstGeom>
          <a:noFill/>
        </p:spPr>
        <p:txBody>
          <a:bodyPr wrap="none" rtlCol="0">
            <a:spAutoFit/>
          </a:bodyPr>
          <a:lstStyle/>
          <a:p>
            <a:pPr algn="r"/>
            <a:r>
              <a:rPr lang="en-US" altLang="zh-CN" sz="6600" dirty="0" smtClean="0">
                <a:solidFill>
                  <a:schemeClr val="bg1"/>
                </a:solidFill>
              </a:rPr>
              <a:t>What</a:t>
            </a:r>
            <a:r>
              <a:rPr lang="zh-CN" altLang="en-US" sz="6600" dirty="0" smtClean="0">
                <a:solidFill>
                  <a:schemeClr val="bg1"/>
                </a:solidFill>
              </a:rPr>
              <a:t> </a:t>
            </a:r>
            <a:r>
              <a:rPr lang="en-US" altLang="zh-CN" sz="6600" dirty="0" smtClean="0">
                <a:solidFill>
                  <a:schemeClr val="bg1"/>
                </a:solidFill>
              </a:rPr>
              <a:t>we</a:t>
            </a:r>
            <a:r>
              <a:rPr lang="zh-CN" altLang="en-US" sz="6600" dirty="0" smtClean="0">
                <a:solidFill>
                  <a:schemeClr val="bg1"/>
                </a:solidFill>
              </a:rPr>
              <a:t> </a:t>
            </a:r>
            <a:r>
              <a:rPr lang="en-US" altLang="zh-CN" sz="6600" dirty="0" smtClean="0">
                <a:solidFill>
                  <a:schemeClr val="bg1"/>
                </a:solidFill>
              </a:rPr>
              <a:t>get</a:t>
            </a:r>
            <a:endParaRPr lang="zh-CN" altLang="en-US" sz="6600" dirty="0">
              <a:solidFill>
                <a:schemeClr val="bg1"/>
              </a:solidFill>
            </a:endParaRPr>
          </a:p>
        </p:txBody>
      </p:sp>
      <p:sp>
        <p:nvSpPr>
          <p:cNvPr id="24" name="TextBox 12"/>
          <p:cNvSpPr txBox="1">
            <a:spLocks noChangeArrowheads="1"/>
          </p:cNvSpPr>
          <p:nvPr/>
        </p:nvSpPr>
        <p:spPr bwMode="auto">
          <a:xfrm>
            <a:off x="6335554" y="3620363"/>
            <a:ext cx="547096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1400">
                <a:solidFill>
                  <a:schemeClr val="bg1"/>
                </a:solidFill>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zh-CN" altLang="en-US" dirty="0"/>
              <a:t>操作系统是控制其他程序运行，管理系统资源并为用户提供操作界面的系统软件的集合。操作系统身负诸如管理与配置内存、决定系统资源供需的优先次序、控制输入与输出设备、操作网络与管理文件系统等基本事务。</a:t>
            </a:r>
            <a:endParaRPr lang="zh-CN" altLang="en-US" dirty="0" smtClean="0"/>
          </a:p>
          <a:p>
            <a:r>
              <a:rPr lang="zh-CN" altLang="en-US" dirty="0" smtClean="0"/>
              <a:t>通过</a:t>
            </a:r>
            <a:r>
              <a:rPr lang="zh-CN" altLang="en-US" dirty="0"/>
              <a:t>这次小实验</a:t>
            </a:r>
            <a:r>
              <a:rPr lang="zh-CN" altLang="en-US" dirty="0" smtClean="0"/>
              <a:t>，使我们更加</a:t>
            </a:r>
            <a:r>
              <a:rPr lang="zh-CN" altLang="en-US" dirty="0"/>
              <a:t>了解</a:t>
            </a:r>
            <a:r>
              <a:rPr lang="en-US" altLang="zh-CN" dirty="0"/>
              <a:t>Linux</a:t>
            </a:r>
            <a:r>
              <a:rPr lang="zh-CN" altLang="en-US" dirty="0"/>
              <a:t>一些常用指令的操作以及其作用</a:t>
            </a:r>
            <a:r>
              <a:rPr lang="zh-CN" altLang="en-US" dirty="0" smtClean="0"/>
              <a:t>，了解了系统</a:t>
            </a:r>
            <a:r>
              <a:rPr lang="en-US" altLang="zh-CN" dirty="0" smtClean="0"/>
              <a:t>booting</a:t>
            </a:r>
            <a:r>
              <a:rPr lang="zh-CN" altLang="en-US" dirty="0" smtClean="0"/>
              <a:t>的基本过程，对于</a:t>
            </a:r>
            <a:r>
              <a:rPr lang="zh-CN" altLang="en-US" dirty="0"/>
              <a:t>一个刚开始接触</a:t>
            </a:r>
            <a:r>
              <a:rPr lang="en-US" altLang="zh-CN" dirty="0" err="1"/>
              <a:t>lniux</a:t>
            </a:r>
            <a:r>
              <a:rPr lang="zh-CN" altLang="en-US" dirty="0"/>
              <a:t>操作系统的初学者来说非常有用，助于以后能够更进一步学习</a:t>
            </a:r>
            <a:r>
              <a:rPr lang="en-US" altLang="zh-CN" dirty="0"/>
              <a:t>Linux</a:t>
            </a:r>
            <a:r>
              <a:rPr lang="zh-CN" altLang="en-US" dirty="0"/>
              <a:t>操作系统。</a:t>
            </a:r>
            <a:endParaRPr lang="en-GB" altLang="zh-CN" dirty="0">
              <a:latin typeface="华文细黑" panose="02010600040101010101" pitchFamily="2" charset="-122"/>
              <a:ea typeface="华文细黑" panose="02010600040101010101" pitchFamily="2" charset="-122"/>
            </a:endParaRPr>
          </a:p>
        </p:txBody>
      </p:sp>
      <p:sp>
        <p:nvSpPr>
          <p:cNvPr id="25" name="文本框 24"/>
          <p:cNvSpPr txBox="1"/>
          <p:nvPr/>
        </p:nvSpPr>
        <p:spPr>
          <a:xfrm>
            <a:off x="6335554" y="2865060"/>
            <a:ext cx="1859805" cy="646331"/>
          </a:xfrm>
          <a:prstGeom prst="rect">
            <a:avLst/>
          </a:prstGeom>
          <a:noFill/>
        </p:spPr>
        <p:txBody>
          <a:bodyPr wrap="none" rtlCol="0">
            <a:spAutoFit/>
          </a:bodyPr>
          <a:lstStyle/>
          <a:p>
            <a:r>
              <a:rPr lang="en-US" altLang="zh-CN" sz="3600" dirty="0" err="1" smtClean="0">
                <a:solidFill>
                  <a:schemeClr val="bg1"/>
                </a:solidFill>
              </a:rPr>
              <a:t>Oslab</a:t>
            </a:r>
            <a:r>
              <a:rPr lang="zh-CN" altLang="en-US" sz="3600" dirty="0" smtClean="0">
                <a:solidFill>
                  <a:schemeClr val="bg1"/>
                </a:solidFill>
              </a:rPr>
              <a:t> </a:t>
            </a:r>
            <a:r>
              <a:rPr lang="en-US" altLang="zh-CN" sz="3600" dirty="0" smtClean="0">
                <a:solidFill>
                  <a:schemeClr val="bg1"/>
                </a:solidFill>
              </a:rPr>
              <a:t>1</a:t>
            </a:r>
            <a:endParaRPr lang="zh-CN" altLang="en-US" sz="3600" dirty="0">
              <a:solidFill>
                <a:schemeClr val="bg1"/>
              </a:solidFill>
            </a:endParaRPr>
          </a:p>
        </p:txBody>
      </p:sp>
      <p:sp>
        <p:nvSpPr>
          <p:cNvPr id="12" name="平行四边形 11"/>
          <p:cNvSpPr/>
          <p:nvPr/>
        </p:nvSpPr>
        <p:spPr>
          <a:xfrm>
            <a:off x="266330" y="417250"/>
            <a:ext cx="348892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3" name="文本框 12"/>
          <p:cNvSpPr txBox="1"/>
          <p:nvPr/>
        </p:nvSpPr>
        <p:spPr>
          <a:xfrm>
            <a:off x="443884" y="417250"/>
            <a:ext cx="1723549" cy="707886"/>
          </a:xfrm>
          <a:prstGeom prst="rect">
            <a:avLst/>
          </a:prstGeom>
          <a:noFill/>
        </p:spPr>
        <p:txBody>
          <a:bodyPr wrap="non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rPr>
              <a:t>第一章</a:t>
            </a:r>
          </a:p>
        </p:txBody>
      </p:sp>
      <p:sp>
        <p:nvSpPr>
          <p:cNvPr id="14" name="文本框 13"/>
          <p:cNvSpPr txBox="1"/>
          <p:nvPr/>
        </p:nvSpPr>
        <p:spPr>
          <a:xfrm>
            <a:off x="2167433" y="417250"/>
            <a:ext cx="1210588" cy="707886"/>
          </a:xfrm>
          <a:prstGeom prst="rect">
            <a:avLst/>
          </a:prstGeom>
          <a:noFill/>
        </p:spPr>
        <p:txBody>
          <a:bodyPr wrap="none" rtlCol="0">
            <a:spAutoFit/>
          </a:bodyPr>
          <a:lstStyle/>
          <a:p>
            <a:r>
              <a:rPr lang="zh-CN" altLang="en-US" sz="4000" dirty="0">
                <a:solidFill>
                  <a:schemeClr val="bg1"/>
                </a:solidFill>
                <a:latin typeface="华文细黑" panose="02010600040101010101" pitchFamily="2" charset="-122"/>
                <a:ea typeface="华文细黑" panose="02010600040101010101" pitchFamily="2" charset="-122"/>
              </a:rPr>
              <a:t>绪论</a:t>
            </a:r>
          </a:p>
        </p:txBody>
      </p:sp>
      <p:sp>
        <p:nvSpPr>
          <p:cNvPr id="15" name="平行四边形 14"/>
          <p:cNvSpPr/>
          <p:nvPr/>
        </p:nvSpPr>
        <p:spPr>
          <a:xfrm>
            <a:off x="3755254"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6" name="平行四边形 15"/>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7" name="平行四边形 16"/>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第五章</a:t>
            </a:r>
            <a:endParaRPr lang="zh-CN" altLang="en-US" sz="4000" dirty="0">
              <a:solidFill>
                <a:schemeClr val="bg1"/>
              </a:solidFill>
            </a:endParaRPr>
          </a:p>
        </p:txBody>
      </p:sp>
      <p:sp>
        <p:nvSpPr>
          <p:cNvPr id="19" name="平行四边形 18"/>
          <p:cNvSpPr/>
          <p:nvPr/>
        </p:nvSpPr>
        <p:spPr>
          <a:xfrm>
            <a:off x="4576515"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实验心得</a:t>
            </a:r>
            <a:endParaRPr lang="zh-CN" altLang="en-US" sz="4000" dirty="0">
              <a:solidFill>
                <a:schemeClr val="bg1"/>
              </a:solidFill>
            </a:endParaRPr>
          </a:p>
        </p:txBody>
      </p:sp>
    </p:spTree>
    <p:extLst>
      <p:ext uri="{BB962C8B-B14F-4D97-AF65-F5344CB8AC3E}">
        <p14:creationId xmlns:p14="http://schemas.microsoft.com/office/powerpoint/2010/main" val="3370739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49"/>
          <p:cNvSpPr txBox="1"/>
          <p:nvPr/>
        </p:nvSpPr>
        <p:spPr>
          <a:xfrm>
            <a:off x="6960751" y="3311176"/>
            <a:ext cx="1107996" cy="461665"/>
          </a:xfrm>
          <a:prstGeom prst="rect">
            <a:avLst/>
          </a:prstGeom>
          <a:noFill/>
        </p:spPr>
        <p:txBody>
          <a:bodyPr wrap="none" rtlCol="0">
            <a:spAutoFit/>
          </a:bodyPr>
          <a:lstStyle>
            <a:defPPr>
              <a:defRPr lang="zh-CN"/>
            </a:defPPr>
            <a:lvl1pPr>
              <a:defRPr sz="2400">
                <a:solidFill>
                  <a:srgbClr val="159FDD"/>
                </a:solidFill>
                <a:latin typeface="华文细黑" panose="02010600040101010101" pitchFamily="2" charset="-122"/>
                <a:ea typeface="华文细黑" panose="02010600040101010101" pitchFamily="2" charset="-122"/>
              </a:defRPr>
            </a:lvl1pPr>
          </a:lstStyle>
          <a:p>
            <a:r>
              <a:rPr lang="zh-CN" altLang="en-US" dirty="0" smtClean="0"/>
              <a:t>樊晨霄</a:t>
            </a:r>
            <a:endParaRPr lang="zh-CN" altLang="en-US" dirty="0"/>
          </a:p>
        </p:txBody>
      </p:sp>
      <p:grpSp>
        <p:nvGrpSpPr>
          <p:cNvPr id="12" name="组合 11"/>
          <p:cNvGrpSpPr/>
          <p:nvPr/>
        </p:nvGrpSpPr>
        <p:grpSpPr>
          <a:xfrm>
            <a:off x="6610386" y="2144636"/>
            <a:ext cx="180975" cy="1485855"/>
            <a:chOff x="6032873" y="1880798"/>
            <a:chExt cx="180975" cy="1485855"/>
          </a:xfrm>
          <a:solidFill>
            <a:srgbClr val="159FDD"/>
          </a:solidFill>
        </p:grpSpPr>
        <p:sp>
          <p:nvSpPr>
            <p:cNvPr id="13" name="直接连接符 14"/>
            <p:cNvSpPr>
              <a:spLocks noChangeShapeType="1"/>
            </p:cNvSpPr>
            <p:nvPr/>
          </p:nvSpPr>
          <p:spPr bwMode="auto">
            <a:xfrm>
              <a:off x="6123362" y="1897849"/>
              <a:ext cx="0" cy="1468804"/>
            </a:xfrm>
            <a:prstGeom prst="lin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椭圆 7"/>
            <p:cNvSpPr>
              <a:spLocks noChangeArrowheads="1"/>
            </p:cNvSpPr>
            <p:nvPr/>
          </p:nvSpPr>
          <p:spPr bwMode="auto">
            <a:xfrm>
              <a:off x="6032873" y="1880798"/>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5" name="椭圆 8"/>
            <p:cNvSpPr>
              <a:spLocks noChangeArrowheads="1"/>
            </p:cNvSpPr>
            <p:nvPr/>
          </p:nvSpPr>
          <p:spPr bwMode="auto">
            <a:xfrm>
              <a:off x="6032873" y="3186608"/>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22" name="文本框 21"/>
          <p:cNvSpPr txBox="1"/>
          <p:nvPr/>
        </p:nvSpPr>
        <p:spPr>
          <a:xfrm>
            <a:off x="3449051" y="2144636"/>
            <a:ext cx="2498300" cy="707886"/>
          </a:xfrm>
          <a:prstGeom prst="rect">
            <a:avLst/>
          </a:prstGeom>
          <a:solidFill>
            <a:srgbClr val="159FDD"/>
          </a:solidFill>
        </p:spPr>
        <p:txBody>
          <a:bodyPr wrap="square" rtlCol="0">
            <a:spAutoFit/>
          </a:bodyPr>
          <a:lstStyle/>
          <a:p>
            <a:r>
              <a:rPr lang="zh-CN" altLang="zh-CN" sz="4000" dirty="0" smtClean="0">
                <a:solidFill>
                  <a:schemeClr val="bg1"/>
                </a:solidFill>
              </a:rPr>
              <a:t>致谢</a:t>
            </a:r>
            <a:r>
              <a:rPr lang="en-US" altLang="zh-CN" sz="4000" dirty="0" smtClean="0">
                <a:solidFill>
                  <a:schemeClr val="bg1"/>
                </a:solidFill>
              </a:rPr>
              <a:t>From</a:t>
            </a:r>
            <a:endParaRPr lang="zh-CN" altLang="en-US" sz="4000" dirty="0">
              <a:solidFill>
                <a:schemeClr val="bg1"/>
              </a:solidFill>
            </a:endParaRPr>
          </a:p>
        </p:txBody>
      </p:sp>
      <p:sp>
        <p:nvSpPr>
          <p:cNvPr id="23" name="TextBox 49"/>
          <p:cNvSpPr txBox="1"/>
          <p:nvPr/>
        </p:nvSpPr>
        <p:spPr>
          <a:xfrm>
            <a:off x="6960751" y="2045162"/>
            <a:ext cx="1107996" cy="461665"/>
          </a:xfrm>
          <a:prstGeom prst="rect">
            <a:avLst/>
          </a:prstGeom>
          <a:noFill/>
        </p:spPr>
        <p:txBody>
          <a:bodyPr wrap="none" rtlCol="0">
            <a:spAutoFit/>
          </a:bodyPr>
          <a:lstStyle/>
          <a:p>
            <a:r>
              <a:rPr lang="zh-CN" altLang="en-US" sz="2400" dirty="0" smtClean="0">
                <a:solidFill>
                  <a:srgbClr val="159FDD"/>
                </a:solidFill>
                <a:latin typeface="华文细黑" panose="02010600040101010101" pitchFamily="2" charset="-122"/>
                <a:ea typeface="华文细黑" panose="02010600040101010101" pitchFamily="2" charset="-122"/>
              </a:rPr>
              <a:t>匡盟盟</a:t>
            </a:r>
            <a:endParaRPr lang="zh-CN" altLang="en-US" sz="2400" dirty="0">
              <a:solidFill>
                <a:srgbClr val="159FDD"/>
              </a:solidFill>
              <a:latin typeface="华文细黑" panose="02010600040101010101" pitchFamily="2" charset="-122"/>
              <a:ea typeface="华文细黑" panose="02010600040101010101" pitchFamily="2" charset="-122"/>
            </a:endParaRPr>
          </a:p>
        </p:txBody>
      </p:sp>
      <p:sp>
        <p:nvSpPr>
          <p:cNvPr id="17" name="Rectangle 96"/>
          <p:cNvSpPr/>
          <p:nvPr/>
        </p:nvSpPr>
        <p:spPr>
          <a:xfrm>
            <a:off x="6976793" y="2537262"/>
            <a:ext cx="2798126" cy="307777"/>
          </a:xfrm>
          <a:prstGeom prst="rect">
            <a:avLst/>
          </a:prstGeom>
          <a:noFill/>
        </p:spPr>
        <p:txBody>
          <a:bodyPr wrap="square">
            <a:spAutoFit/>
          </a:bodyPr>
          <a:lstStyle/>
          <a:p>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1143220116</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Rectangle 96"/>
          <p:cNvSpPr/>
          <p:nvPr/>
        </p:nvSpPr>
        <p:spPr>
          <a:xfrm>
            <a:off x="6976793" y="3806333"/>
            <a:ext cx="2798126" cy="307777"/>
          </a:xfrm>
          <a:prstGeom prst="rect">
            <a:avLst/>
          </a:prstGeom>
          <a:noFill/>
        </p:spPr>
        <p:txBody>
          <a:bodyPr wrap="square">
            <a:spAutoFit/>
          </a:bodyPr>
          <a:lstStyle/>
          <a:p>
            <a:r>
              <a:rPr lang="en-US" altLang="zh-CN" sz="14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15S008199</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 name="文本框 1"/>
          <p:cNvSpPr txBox="1"/>
          <p:nvPr/>
        </p:nvSpPr>
        <p:spPr>
          <a:xfrm>
            <a:off x="2462101" y="2801525"/>
            <a:ext cx="3485249" cy="1323439"/>
          </a:xfrm>
          <a:prstGeom prst="rect">
            <a:avLst/>
          </a:prstGeom>
          <a:noFill/>
        </p:spPr>
        <p:txBody>
          <a:bodyPr wrap="none" rtlCol="0">
            <a:spAutoFit/>
          </a:bodyPr>
          <a:lstStyle/>
          <a:p>
            <a:r>
              <a:rPr lang="en-US" altLang="zh-CN" sz="8000" dirty="0">
                <a:solidFill>
                  <a:srgbClr val="1286BA"/>
                </a:solidFill>
              </a:rPr>
              <a:t>Thanks</a:t>
            </a:r>
            <a:endParaRPr lang="zh-CN" altLang="en-US" sz="8000" dirty="0">
              <a:solidFill>
                <a:srgbClr val="1286BA"/>
              </a:solidFill>
            </a:endParaRPr>
          </a:p>
        </p:txBody>
      </p:sp>
    </p:spTree>
    <p:extLst>
      <p:ext uri="{BB962C8B-B14F-4D97-AF65-F5344CB8AC3E}">
        <p14:creationId xmlns:p14="http://schemas.microsoft.com/office/powerpoint/2010/main" val="1694991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9"/>
          <p:cNvSpPr txBox="1"/>
          <p:nvPr/>
        </p:nvSpPr>
        <p:spPr>
          <a:xfrm>
            <a:off x="6383238" y="3171812"/>
            <a:ext cx="1415772" cy="461665"/>
          </a:xfrm>
          <a:prstGeom prst="rect">
            <a:avLst/>
          </a:prstGeom>
          <a:noFill/>
        </p:spPr>
        <p:txBody>
          <a:bodyPr wrap="none" rtlCol="0">
            <a:spAutoFit/>
          </a:bodyPr>
          <a:lstStyle/>
          <a:p>
            <a:r>
              <a:rPr lang="zh-CN" altLang="en-US" sz="2400" dirty="0" smtClean="0">
                <a:solidFill>
                  <a:schemeClr val="bg2"/>
                </a:solidFill>
                <a:latin typeface="华文细黑" panose="02010600040101010101" pitchFamily="2" charset="-122"/>
                <a:ea typeface="华文细黑" panose="02010600040101010101" pitchFamily="2" charset="-122"/>
              </a:rPr>
              <a:t>实验过程</a:t>
            </a:r>
            <a:endParaRPr lang="zh-CN" altLang="en-US" sz="2400" dirty="0">
              <a:solidFill>
                <a:schemeClr val="bg2"/>
              </a:solidFill>
              <a:latin typeface="华文细黑" panose="02010600040101010101" pitchFamily="2" charset="-122"/>
              <a:ea typeface="华文细黑" panose="02010600040101010101" pitchFamily="2" charset="-122"/>
            </a:endParaRPr>
          </a:p>
        </p:txBody>
      </p:sp>
      <p:grpSp>
        <p:nvGrpSpPr>
          <p:cNvPr id="3" name="组合 2"/>
          <p:cNvGrpSpPr/>
          <p:nvPr/>
        </p:nvGrpSpPr>
        <p:grpSpPr>
          <a:xfrm>
            <a:off x="6032873" y="2628730"/>
            <a:ext cx="180975" cy="2142753"/>
            <a:chOff x="6032873" y="1880798"/>
            <a:chExt cx="180975" cy="2142753"/>
          </a:xfrm>
          <a:solidFill>
            <a:srgbClr val="159FDD"/>
          </a:solidFill>
        </p:grpSpPr>
        <p:sp>
          <p:nvSpPr>
            <p:cNvPr id="4" name="直接连接符 14"/>
            <p:cNvSpPr>
              <a:spLocks noChangeShapeType="1"/>
            </p:cNvSpPr>
            <p:nvPr/>
          </p:nvSpPr>
          <p:spPr bwMode="auto">
            <a:xfrm>
              <a:off x="6123362" y="1897848"/>
              <a:ext cx="0" cy="2125703"/>
            </a:xfrm>
            <a:prstGeom prst="lin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 name="椭圆 7"/>
            <p:cNvSpPr>
              <a:spLocks noChangeArrowheads="1"/>
            </p:cNvSpPr>
            <p:nvPr/>
          </p:nvSpPr>
          <p:spPr bwMode="auto">
            <a:xfrm>
              <a:off x="6032873" y="1880798"/>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 name="椭圆 8"/>
            <p:cNvSpPr>
              <a:spLocks noChangeArrowheads="1"/>
            </p:cNvSpPr>
            <p:nvPr/>
          </p:nvSpPr>
          <p:spPr bwMode="auto">
            <a:xfrm>
              <a:off x="6032873" y="2535034"/>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7" name="椭圆 9"/>
            <p:cNvSpPr>
              <a:spLocks noChangeArrowheads="1"/>
            </p:cNvSpPr>
            <p:nvPr/>
          </p:nvSpPr>
          <p:spPr bwMode="auto">
            <a:xfrm>
              <a:off x="6032873" y="3189270"/>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8" name="椭圆 10"/>
            <p:cNvSpPr>
              <a:spLocks noChangeArrowheads="1"/>
            </p:cNvSpPr>
            <p:nvPr/>
          </p:nvSpPr>
          <p:spPr bwMode="auto">
            <a:xfrm>
              <a:off x="6032873" y="3843507"/>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10" name="TextBox 64"/>
          <p:cNvSpPr txBox="1"/>
          <p:nvPr/>
        </p:nvSpPr>
        <p:spPr>
          <a:xfrm>
            <a:off x="6383238" y="3795270"/>
            <a:ext cx="1415772" cy="461665"/>
          </a:xfrm>
          <a:prstGeom prst="rect">
            <a:avLst/>
          </a:prstGeom>
          <a:noFill/>
        </p:spPr>
        <p:txBody>
          <a:bodyPr wrap="none" rtlCol="0">
            <a:spAutoFit/>
          </a:bodyPr>
          <a:lstStyle/>
          <a:p>
            <a:r>
              <a:rPr lang="zh-CN" altLang="en-US" sz="2400" dirty="0" smtClean="0">
                <a:solidFill>
                  <a:schemeClr val="bg2"/>
                </a:solidFill>
                <a:latin typeface="华文细黑" panose="02010600040101010101" pitchFamily="2" charset="-122"/>
                <a:ea typeface="华文细黑" panose="02010600040101010101" pitchFamily="2" charset="-122"/>
              </a:rPr>
              <a:t>回答问题</a:t>
            </a:r>
            <a:endParaRPr lang="zh-CN" altLang="en-US" sz="2400" dirty="0">
              <a:solidFill>
                <a:schemeClr val="bg2"/>
              </a:solidFill>
              <a:latin typeface="华文细黑" panose="02010600040101010101" pitchFamily="2" charset="-122"/>
              <a:ea typeface="华文细黑" panose="02010600040101010101" pitchFamily="2" charset="-122"/>
            </a:endParaRPr>
          </a:p>
        </p:txBody>
      </p:sp>
      <p:sp>
        <p:nvSpPr>
          <p:cNvPr id="11" name="TextBox 65"/>
          <p:cNvSpPr txBox="1"/>
          <p:nvPr/>
        </p:nvSpPr>
        <p:spPr>
          <a:xfrm>
            <a:off x="6383238" y="4449506"/>
            <a:ext cx="1415772" cy="461665"/>
          </a:xfrm>
          <a:prstGeom prst="rect">
            <a:avLst/>
          </a:prstGeom>
          <a:noFill/>
        </p:spPr>
        <p:txBody>
          <a:bodyPr wrap="none" rtlCol="0">
            <a:spAutoFit/>
          </a:bodyPr>
          <a:lstStyle/>
          <a:p>
            <a:r>
              <a:rPr lang="zh-CN" altLang="en-US" sz="2400" dirty="0" smtClean="0">
                <a:solidFill>
                  <a:schemeClr val="bg2"/>
                </a:solidFill>
                <a:latin typeface="华文细黑" panose="02010600040101010101" pitchFamily="2" charset="-122"/>
                <a:ea typeface="华文细黑" panose="02010600040101010101" pitchFamily="2" charset="-122"/>
              </a:rPr>
              <a:t>实验心得</a:t>
            </a:r>
            <a:endParaRPr lang="zh-CN" altLang="en-US" sz="2400" dirty="0">
              <a:solidFill>
                <a:schemeClr val="bg2"/>
              </a:solidFill>
              <a:latin typeface="华文细黑" panose="02010600040101010101" pitchFamily="2" charset="-122"/>
              <a:ea typeface="华文细黑" panose="02010600040101010101" pitchFamily="2" charset="-122"/>
            </a:endParaRPr>
          </a:p>
        </p:txBody>
      </p:sp>
      <p:sp>
        <p:nvSpPr>
          <p:cNvPr id="14" name="文本框 13"/>
          <p:cNvSpPr txBox="1"/>
          <p:nvPr/>
        </p:nvSpPr>
        <p:spPr>
          <a:xfrm>
            <a:off x="6032873" y="1672312"/>
            <a:ext cx="2236510" cy="707886"/>
          </a:xfrm>
          <a:prstGeom prst="rect">
            <a:avLst/>
          </a:prstGeom>
          <a:solidFill>
            <a:srgbClr val="159FDD"/>
          </a:solidFill>
        </p:spPr>
        <p:txBody>
          <a:bodyPr wrap="none" rtlCol="0">
            <a:spAutoFit/>
          </a:bodyPr>
          <a:lstStyle/>
          <a:p>
            <a:r>
              <a:rPr lang="zh-CN" altLang="en-US" sz="4000" dirty="0" smtClean="0">
                <a:solidFill>
                  <a:schemeClr val="bg1"/>
                </a:solidFill>
              </a:rPr>
              <a:t>实验目的</a:t>
            </a:r>
            <a:endParaRPr lang="zh-CN" altLang="en-US" sz="4000" dirty="0">
              <a:solidFill>
                <a:schemeClr val="bg1"/>
              </a:solidFill>
            </a:endParaRPr>
          </a:p>
        </p:txBody>
      </p:sp>
      <p:sp>
        <p:nvSpPr>
          <p:cNvPr id="15" name="TextBox 49"/>
          <p:cNvSpPr txBox="1"/>
          <p:nvPr/>
        </p:nvSpPr>
        <p:spPr>
          <a:xfrm>
            <a:off x="6383238" y="2529256"/>
            <a:ext cx="1415772" cy="461665"/>
          </a:xfrm>
          <a:prstGeom prst="rect">
            <a:avLst/>
          </a:prstGeom>
          <a:noFill/>
        </p:spPr>
        <p:txBody>
          <a:bodyPr wrap="none" rtlCol="0">
            <a:spAutoFit/>
          </a:bodyPr>
          <a:lstStyle/>
          <a:p>
            <a:r>
              <a:rPr lang="zh-CN" altLang="en-US" sz="2400" dirty="0" smtClean="0">
                <a:solidFill>
                  <a:schemeClr val="bg1"/>
                </a:solidFill>
              </a:rPr>
              <a:t>实验内容</a:t>
            </a:r>
            <a:endParaRPr lang="zh-CN" altLang="en-US" sz="2400" dirty="0">
              <a:solidFill>
                <a:schemeClr val="bg1"/>
              </a:solidFill>
            </a:endParaRPr>
          </a:p>
        </p:txBody>
      </p:sp>
      <p:sp>
        <p:nvSpPr>
          <p:cNvPr id="12" name="文本框 11"/>
          <p:cNvSpPr txBox="1"/>
          <p:nvPr/>
        </p:nvSpPr>
        <p:spPr>
          <a:xfrm>
            <a:off x="2140886" y="2073028"/>
            <a:ext cx="3482043" cy="923330"/>
          </a:xfrm>
          <a:prstGeom prst="rect">
            <a:avLst/>
          </a:prstGeom>
          <a:noFill/>
        </p:spPr>
        <p:txBody>
          <a:bodyPr wrap="none" rtlCol="0">
            <a:spAutoFit/>
          </a:bodyPr>
          <a:lstStyle/>
          <a:p>
            <a:r>
              <a:rPr lang="en-US" altLang="zh-CN" sz="5400" dirty="0">
                <a:solidFill>
                  <a:srgbClr val="159FDD"/>
                </a:solidFill>
              </a:rPr>
              <a:t>PART ONE</a:t>
            </a:r>
            <a:endParaRPr lang="zh-CN" altLang="en-US" sz="5400" dirty="0">
              <a:solidFill>
                <a:srgbClr val="159FDD"/>
              </a:solidFill>
            </a:endParaRPr>
          </a:p>
        </p:txBody>
      </p:sp>
      <p:sp>
        <p:nvSpPr>
          <p:cNvPr id="16" name="文本框 15"/>
          <p:cNvSpPr txBox="1"/>
          <p:nvPr/>
        </p:nvSpPr>
        <p:spPr>
          <a:xfrm>
            <a:off x="4207157" y="1557031"/>
            <a:ext cx="1415772" cy="461665"/>
          </a:xfrm>
          <a:prstGeom prst="rect">
            <a:avLst/>
          </a:prstGeom>
          <a:noFill/>
        </p:spPr>
        <p:txBody>
          <a:bodyPr wrap="none" rtlCol="0">
            <a:spAutoFit/>
          </a:bodyPr>
          <a:lstStyle/>
          <a:p>
            <a:r>
              <a:rPr lang="zh-CN" altLang="en-US" sz="2400" dirty="0">
                <a:solidFill>
                  <a:srgbClr val="159FDD"/>
                </a:solidFill>
              </a:rPr>
              <a:t>第一部分</a:t>
            </a:r>
          </a:p>
        </p:txBody>
      </p:sp>
    </p:spTree>
    <p:extLst>
      <p:ext uri="{BB962C8B-B14F-4D97-AF65-F5344CB8AC3E}">
        <p14:creationId xmlns:p14="http://schemas.microsoft.com/office/powerpoint/2010/main" val="1678258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266329" y="417250"/>
            <a:ext cx="4242902"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43884" y="417250"/>
            <a:ext cx="1723549" cy="707886"/>
          </a:xfrm>
          <a:prstGeom prst="rect">
            <a:avLst/>
          </a:prstGeom>
          <a:noFill/>
        </p:spPr>
        <p:txBody>
          <a:bodyPr wrap="none" rtlCol="0">
            <a:spAutoFit/>
          </a:bodyPr>
          <a:lstStyle/>
          <a:p>
            <a:r>
              <a:rPr lang="zh-CN" altLang="en-US" sz="4000" dirty="0">
                <a:solidFill>
                  <a:schemeClr val="bg1"/>
                </a:solidFill>
              </a:rPr>
              <a:t>第一章</a:t>
            </a:r>
          </a:p>
        </p:txBody>
      </p:sp>
      <p:sp>
        <p:nvSpPr>
          <p:cNvPr id="3" name="文本框 2"/>
          <p:cNvSpPr txBox="1"/>
          <p:nvPr/>
        </p:nvSpPr>
        <p:spPr>
          <a:xfrm>
            <a:off x="2167433" y="417250"/>
            <a:ext cx="2236510" cy="707886"/>
          </a:xfrm>
          <a:prstGeom prst="rect">
            <a:avLst/>
          </a:prstGeom>
          <a:noFill/>
        </p:spPr>
        <p:txBody>
          <a:bodyPr wrap="none" rtlCol="0">
            <a:spAutoFit/>
          </a:bodyPr>
          <a:lstStyle/>
          <a:p>
            <a:r>
              <a:rPr lang="zh-CN" altLang="en-US" sz="4000" smtClean="0">
                <a:solidFill>
                  <a:schemeClr val="bg1"/>
                </a:solidFill>
              </a:rPr>
              <a:t>实验目的</a:t>
            </a:r>
            <a:endParaRPr lang="zh-CN" altLang="en-US" sz="4000" dirty="0">
              <a:solidFill>
                <a:schemeClr val="bg1"/>
              </a:solidFill>
            </a:endParaRPr>
          </a:p>
        </p:txBody>
      </p:sp>
      <p:sp>
        <p:nvSpPr>
          <p:cNvPr id="5" name="平行四边形 4"/>
          <p:cNvSpPr/>
          <p:nvPr/>
        </p:nvSpPr>
        <p:spPr>
          <a:xfrm>
            <a:off x="4525273"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5108542"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a:off x="1949116" y="2287202"/>
            <a:ext cx="3519488" cy="590550"/>
          </a:xfrm>
          <a:prstGeom prst="parallelogram">
            <a:avLst>
              <a:gd name="adj" fmla="val 0"/>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熟悉</a:t>
            </a:r>
            <a:r>
              <a:rPr lang="en-US" altLang="zh-CN" dirty="0"/>
              <a:t>hit-</a:t>
            </a:r>
            <a:r>
              <a:rPr lang="en-US" altLang="zh-CN" dirty="0" err="1"/>
              <a:t>oslab</a:t>
            </a:r>
            <a:r>
              <a:rPr lang="zh-CN" altLang="zh-CN" dirty="0"/>
              <a:t>实验环境 </a:t>
            </a:r>
            <a:endParaRPr lang="zh-CN" altLang="en-US" dirty="0"/>
          </a:p>
        </p:txBody>
      </p:sp>
      <p:sp>
        <p:nvSpPr>
          <p:cNvPr id="14" name="平行四边形 13"/>
          <p:cNvSpPr/>
          <p:nvPr/>
        </p:nvSpPr>
        <p:spPr>
          <a:xfrm>
            <a:off x="1949116" y="3737810"/>
            <a:ext cx="3519488" cy="1083539"/>
          </a:xfrm>
          <a:prstGeom prst="parallelogram">
            <a:avLst>
              <a:gd name="adj" fmla="val 0"/>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建立对操作系统引导过程的深入认识 </a:t>
            </a:r>
            <a:endParaRPr lang="zh-CN" altLang="en-US" dirty="0"/>
          </a:p>
        </p:txBody>
      </p:sp>
      <p:sp>
        <p:nvSpPr>
          <p:cNvPr id="15" name="平行四边形 14"/>
          <p:cNvSpPr/>
          <p:nvPr/>
        </p:nvSpPr>
        <p:spPr>
          <a:xfrm>
            <a:off x="6481011" y="2287202"/>
            <a:ext cx="3840498" cy="590550"/>
          </a:xfrm>
          <a:prstGeom prst="parallelogram">
            <a:avLst>
              <a:gd name="adj" fmla="val 0"/>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a:t>掌握操作系统的基本开发过程 </a:t>
            </a:r>
            <a:endParaRPr lang="zh-CN" altLang="en-US" dirty="0"/>
          </a:p>
        </p:txBody>
      </p:sp>
      <p:cxnSp>
        <p:nvCxnSpPr>
          <p:cNvPr id="17" name="直接连接符 16"/>
          <p:cNvCxnSpPr/>
          <p:nvPr/>
        </p:nvCxnSpPr>
        <p:spPr>
          <a:xfrm>
            <a:off x="1949116" y="2249102"/>
            <a:ext cx="3519488" cy="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949116" y="3699711"/>
            <a:ext cx="3519488" cy="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481011" y="2249102"/>
            <a:ext cx="3840498" cy="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sp>
        <p:nvSpPr>
          <p:cNvPr id="21" name="平行四边形 20"/>
          <p:cNvSpPr/>
          <p:nvPr/>
        </p:nvSpPr>
        <p:spPr>
          <a:xfrm>
            <a:off x="6481011" y="3699711"/>
            <a:ext cx="3840498" cy="1121638"/>
          </a:xfrm>
          <a:prstGeom prst="parallelogram">
            <a:avLst>
              <a:gd name="adj" fmla="val 0"/>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能对操作系统代码进行简单的控制，揭开操作系统</a:t>
            </a:r>
            <a:r>
              <a:rPr lang="zh-CN" altLang="zh-CN" dirty="0" smtClean="0"/>
              <a:t>的面纱 </a:t>
            </a:r>
            <a:endParaRPr lang="zh-CN" altLang="en-US" dirty="0"/>
          </a:p>
        </p:txBody>
      </p:sp>
      <p:cxnSp>
        <p:nvCxnSpPr>
          <p:cNvPr id="22" name="直接连接符 18"/>
          <p:cNvCxnSpPr/>
          <p:nvPr/>
        </p:nvCxnSpPr>
        <p:spPr>
          <a:xfrm>
            <a:off x="6481011" y="3661611"/>
            <a:ext cx="3840498" cy="0"/>
          </a:xfrm>
          <a:prstGeom prst="line">
            <a:avLst/>
          </a:prstGeom>
          <a:ln w="76200">
            <a:solidFill>
              <a:srgbClr val="159F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665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49"/>
          <p:cNvSpPr txBox="1"/>
          <p:nvPr/>
        </p:nvSpPr>
        <p:spPr>
          <a:xfrm>
            <a:off x="6383238" y="3171812"/>
            <a:ext cx="1415772" cy="461665"/>
          </a:xfrm>
          <a:prstGeom prst="rect">
            <a:avLst/>
          </a:prstGeom>
          <a:noFill/>
        </p:spPr>
        <p:txBody>
          <a:bodyPr wrap="none" rtlCol="0">
            <a:spAutoFit/>
          </a:bodyPr>
          <a:lstStyle/>
          <a:p>
            <a:r>
              <a:rPr lang="zh-CN" altLang="en-US" sz="2400" dirty="0" smtClean="0">
                <a:solidFill>
                  <a:schemeClr val="bg2"/>
                </a:solidFill>
                <a:latin typeface="微软雅黑" pitchFamily="34" charset="-122"/>
                <a:ea typeface="微软雅黑" pitchFamily="34" charset="-122"/>
              </a:rPr>
              <a:t>回答问题</a:t>
            </a:r>
            <a:endParaRPr lang="zh-CN" altLang="en-US" sz="2400" dirty="0">
              <a:solidFill>
                <a:schemeClr val="bg2"/>
              </a:solidFill>
              <a:latin typeface="微软雅黑" pitchFamily="34" charset="-122"/>
              <a:ea typeface="微软雅黑" pitchFamily="34" charset="-122"/>
            </a:endParaRPr>
          </a:p>
        </p:txBody>
      </p:sp>
      <p:grpSp>
        <p:nvGrpSpPr>
          <p:cNvPr id="12" name="组合 11"/>
          <p:cNvGrpSpPr/>
          <p:nvPr/>
        </p:nvGrpSpPr>
        <p:grpSpPr>
          <a:xfrm>
            <a:off x="6032873" y="2628730"/>
            <a:ext cx="180975" cy="1488516"/>
            <a:chOff x="6032873" y="1880798"/>
            <a:chExt cx="180975" cy="1488516"/>
          </a:xfrm>
          <a:solidFill>
            <a:srgbClr val="159FDD"/>
          </a:solidFill>
        </p:grpSpPr>
        <p:sp>
          <p:nvSpPr>
            <p:cNvPr id="13" name="直接连接符 14"/>
            <p:cNvSpPr>
              <a:spLocks noChangeShapeType="1"/>
            </p:cNvSpPr>
            <p:nvPr/>
          </p:nvSpPr>
          <p:spPr bwMode="auto">
            <a:xfrm>
              <a:off x="6123362" y="1897849"/>
              <a:ext cx="0" cy="1380322"/>
            </a:xfrm>
            <a:prstGeom prst="lin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椭圆 7"/>
            <p:cNvSpPr>
              <a:spLocks noChangeArrowheads="1"/>
            </p:cNvSpPr>
            <p:nvPr/>
          </p:nvSpPr>
          <p:spPr bwMode="auto">
            <a:xfrm>
              <a:off x="6032873" y="1880798"/>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5" name="椭圆 8"/>
            <p:cNvSpPr>
              <a:spLocks noChangeArrowheads="1"/>
            </p:cNvSpPr>
            <p:nvPr/>
          </p:nvSpPr>
          <p:spPr bwMode="auto">
            <a:xfrm>
              <a:off x="6032873" y="2535034"/>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6" name="椭圆 9"/>
            <p:cNvSpPr>
              <a:spLocks noChangeArrowheads="1"/>
            </p:cNvSpPr>
            <p:nvPr/>
          </p:nvSpPr>
          <p:spPr bwMode="auto">
            <a:xfrm>
              <a:off x="6032873" y="3189270"/>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19" name="TextBox 64"/>
          <p:cNvSpPr txBox="1"/>
          <p:nvPr/>
        </p:nvSpPr>
        <p:spPr>
          <a:xfrm>
            <a:off x="6383238" y="3795270"/>
            <a:ext cx="1415772" cy="461665"/>
          </a:xfrm>
          <a:prstGeom prst="rect">
            <a:avLst/>
          </a:prstGeom>
          <a:noFill/>
        </p:spPr>
        <p:txBody>
          <a:bodyPr wrap="none" rtlCol="0">
            <a:spAutoFit/>
          </a:bodyPr>
          <a:lstStyle/>
          <a:p>
            <a:r>
              <a:rPr lang="zh-CN" altLang="en-US" sz="2400" dirty="0" smtClean="0">
                <a:solidFill>
                  <a:schemeClr val="bg2"/>
                </a:solidFill>
                <a:latin typeface="微软雅黑" pitchFamily="34" charset="-122"/>
                <a:ea typeface="微软雅黑" pitchFamily="34" charset="-122"/>
              </a:rPr>
              <a:t>实验心得</a:t>
            </a:r>
            <a:endParaRPr lang="zh-CN" altLang="en-US" sz="2400" dirty="0">
              <a:solidFill>
                <a:schemeClr val="bg2"/>
              </a:solidFill>
              <a:latin typeface="微软雅黑" pitchFamily="34" charset="-122"/>
              <a:ea typeface="微软雅黑" pitchFamily="34" charset="-122"/>
            </a:endParaRPr>
          </a:p>
        </p:txBody>
      </p:sp>
      <p:sp>
        <p:nvSpPr>
          <p:cNvPr id="22" name="文本框 21"/>
          <p:cNvSpPr txBox="1"/>
          <p:nvPr/>
        </p:nvSpPr>
        <p:spPr>
          <a:xfrm>
            <a:off x="6032873" y="1672312"/>
            <a:ext cx="2236510" cy="707886"/>
          </a:xfrm>
          <a:prstGeom prst="rect">
            <a:avLst/>
          </a:prstGeom>
          <a:solidFill>
            <a:srgbClr val="159FDD"/>
          </a:solidFill>
        </p:spPr>
        <p:txBody>
          <a:bodyPr wrap="none" rtlCol="0">
            <a:spAutoFit/>
          </a:bodyPr>
          <a:lstStyle/>
          <a:p>
            <a:r>
              <a:rPr lang="zh-CN" altLang="en-US" sz="4000" b="1" dirty="0" smtClean="0">
                <a:solidFill>
                  <a:schemeClr val="bg1"/>
                </a:solidFill>
                <a:latin typeface="+mn-ea"/>
              </a:rPr>
              <a:t>实验内容</a:t>
            </a:r>
            <a:endParaRPr lang="zh-CN" altLang="en-US" sz="4000" b="1" dirty="0">
              <a:solidFill>
                <a:schemeClr val="bg1"/>
              </a:solidFill>
              <a:latin typeface="+mn-ea"/>
            </a:endParaRPr>
          </a:p>
        </p:txBody>
      </p:sp>
      <p:sp>
        <p:nvSpPr>
          <p:cNvPr id="23" name="TextBox 49"/>
          <p:cNvSpPr txBox="1"/>
          <p:nvPr/>
        </p:nvSpPr>
        <p:spPr>
          <a:xfrm>
            <a:off x="6383238" y="2529256"/>
            <a:ext cx="1415772" cy="461665"/>
          </a:xfrm>
          <a:prstGeom prst="rect">
            <a:avLst/>
          </a:prstGeom>
          <a:noFill/>
        </p:spPr>
        <p:txBody>
          <a:bodyPr wrap="none" rtlCol="0">
            <a:spAutoFit/>
          </a:bodyPr>
          <a:lstStyle/>
          <a:p>
            <a:r>
              <a:rPr lang="zh-CN" altLang="en-US" sz="2400" dirty="0" smtClean="0">
                <a:solidFill>
                  <a:schemeClr val="bg2"/>
                </a:solidFill>
                <a:latin typeface="微软雅黑" pitchFamily="34" charset="-122"/>
                <a:ea typeface="微软雅黑" pitchFamily="34" charset="-122"/>
              </a:rPr>
              <a:t>实验过程</a:t>
            </a:r>
            <a:endParaRPr lang="zh-CN" altLang="en-US" sz="2400" dirty="0">
              <a:solidFill>
                <a:schemeClr val="bg2"/>
              </a:solidFill>
              <a:latin typeface="微软雅黑" pitchFamily="34" charset="-122"/>
              <a:ea typeface="微软雅黑" pitchFamily="34" charset="-122"/>
            </a:endParaRPr>
          </a:p>
        </p:txBody>
      </p:sp>
      <p:sp>
        <p:nvSpPr>
          <p:cNvPr id="17" name="文本框 16"/>
          <p:cNvSpPr txBox="1"/>
          <p:nvPr/>
        </p:nvSpPr>
        <p:spPr>
          <a:xfrm>
            <a:off x="2140886" y="2073028"/>
            <a:ext cx="3557384" cy="923330"/>
          </a:xfrm>
          <a:prstGeom prst="rect">
            <a:avLst/>
          </a:prstGeom>
          <a:noFill/>
        </p:spPr>
        <p:txBody>
          <a:bodyPr wrap="none" rtlCol="0">
            <a:spAutoFit/>
          </a:bodyPr>
          <a:lstStyle/>
          <a:p>
            <a:r>
              <a:rPr lang="en-US" altLang="zh-CN" sz="5400" dirty="0">
                <a:solidFill>
                  <a:srgbClr val="159FDD"/>
                </a:solidFill>
              </a:rPr>
              <a:t>PART TWO</a:t>
            </a:r>
            <a:endParaRPr lang="zh-CN" altLang="en-US" sz="5400" dirty="0">
              <a:solidFill>
                <a:srgbClr val="159FDD"/>
              </a:solidFill>
            </a:endParaRPr>
          </a:p>
        </p:txBody>
      </p:sp>
      <p:sp>
        <p:nvSpPr>
          <p:cNvPr id="18" name="文本框 17"/>
          <p:cNvSpPr txBox="1"/>
          <p:nvPr/>
        </p:nvSpPr>
        <p:spPr>
          <a:xfrm>
            <a:off x="4207157" y="1557031"/>
            <a:ext cx="1415772" cy="461665"/>
          </a:xfrm>
          <a:prstGeom prst="rect">
            <a:avLst/>
          </a:prstGeom>
          <a:noFill/>
        </p:spPr>
        <p:txBody>
          <a:bodyPr wrap="none" rtlCol="0">
            <a:spAutoFit/>
          </a:bodyPr>
          <a:lstStyle/>
          <a:p>
            <a:r>
              <a:rPr lang="zh-CN" altLang="en-US" sz="2400" dirty="0">
                <a:solidFill>
                  <a:srgbClr val="159FDD"/>
                </a:solidFill>
              </a:rPr>
              <a:t>第二部分</a:t>
            </a:r>
          </a:p>
        </p:txBody>
      </p:sp>
    </p:spTree>
    <p:extLst>
      <p:ext uri="{BB962C8B-B14F-4D97-AF65-F5344CB8AC3E}">
        <p14:creationId xmlns:p14="http://schemas.microsoft.com/office/powerpoint/2010/main" val="963750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a:spLocks noChangeArrowheads="1"/>
          </p:cNvSpPr>
          <p:nvPr/>
        </p:nvSpPr>
        <p:spPr bwMode="auto">
          <a:xfrm>
            <a:off x="3651250" y="4756711"/>
            <a:ext cx="40481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zh-CN" sz="1400" dirty="0" smtClean="0">
                <a:solidFill>
                  <a:schemeClr val="bg1"/>
                </a:solidFill>
              </a:rPr>
              <a:t>2.setup.s</a:t>
            </a:r>
            <a:r>
              <a:rPr lang="zh-CN" altLang="zh-CN" sz="1400" dirty="0">
                <a:solidFill>
                  <a:schemeClr val="bg1"/>
                </a:solidFill>
              </a:rPr>
              <a:t>能获取至少一个基本的硬件参数（如内存参数、显卡参数、硬盘参数等），将其存放在内存的特定地址，并输出到屏幕上 </a:t>
            </a:r>
            <a:endParaRPr lang="en-GB" altLang="zh-CN" sz="1400" dirty="0">
              <a:solidFill>
                <a:schemeClr val="bg1"/>
              </a:solidFill>
              <a:latin typeface="华文细黑" panose="02010600040101010101" pitchFamily="2" charset="-122"/>
              <a:ea typeface="华文细黑" panose="02010600040101010101" pitchFamily="2" charset="-122"/>
            </a:endParaRPr>
          </a:p>
        </p:txBody>
      </p:sp>
      <p:sp>
        <p:nvSpPr>
          <p:cNvPr id="60" name="Rectangle 59"/>
          <p:cNvSpPr>
            <a:spLocks noChangeArrowheads="1"/>
          </p:cNvSpPr>
          <p:nvPr/>
        </p:nvSpPr>
        <p:spPr bwMode="auto">
          <a:xfrm>
            <a:off x="3651249" y="2341878"/>
            <a:ext cx="420890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zh-CN" sz="1400" b="1" dirty="0">
                <a:solidFill>
                  <a:schemeClr val="bg1"/>
                </a:solidFill>
              </a:rPr>
              <a:t>改写</a:t>
            </a:r>
            <a:r>
              <a:rPr lang="en-US" altLang="zh-CN" sz="1400" b="1" dirty="0" err="1">
                <a:solidFill>
                  <a:schemeClr val="bg1"/>
                </a:solidFill>
              </a:rPr>
              <a:t>bootsect.s</a:t>
            </a:r>
            <a:r>
              <a:rPr lang="zh-CN" altLang="zh-CN" sz="1400" b="1" dirty="0">
                <a:solidFill>
                  <a:schemeClr val="bg1"/>
                </a:solidFill>
              </a:rPr>
              <a:t>主要完成如下</a:t>
            </a:r>
            <a:r>
              <a:rPr lang="zh-CN" altLang="zh-CN" sz="1400" b="1" dirty="0" smtClean="0">
                <a:solidFill>
                  <a:schemeClr val="bg1"/>
                </a:solidFill>
              </a:rPr>
              <a:t>功能</a:t>
            </a:r>
            <a:r>
              <a:rPr lang="en-US" altLang="zh-CN" sz="1400" b="1" dirty="0" smtClean="0">
                <a:solidFill>
                  <a:schemeClr val="bg1"/>
                </a:solidFill>
              </a:rPr>
              <a:t>:</a:t>
            </a:r>
          </a:p>
          <a:p>
            <a:r>
              <a:rPr lang="zh-CN" altLang="zh-CN" sz="1400" dirty="0" smtClean="0">
                <a:solidFill>
                  <a:schemeClr val="bg1"/>
                </a:solidFill>
              </a:rPr>
              <a:t> </a:t>
            </a:r>
            <a:r>
              <a:rPr lang="en-US" altLang="zh-CN" sz="1400" dirty="0" err="1">
                <a:solidFill>
                  <a:schemeClr val="bg1"/>
                </a:solidFill>
              </a:rPr>
              <a:t>bootsect.s</a:t>
            </a:r>
            <a:r>
              <a:rPr lang="zh-CN" altLang="zh-CN" sz="1400" dirty="0">
                <a:solidFill>
                  <a:schemeClr val="bg1"/>
                </a:solidFill>
              </a:rPr>
              <a:t>能在屏幕上打印一段提示信息</a:t>
            </a:r>
            <a:r>
              <a:rPr lang="en-US" altLang="zh-CN" sz="1400" dirty="0">
                <a:solidFill>
                  <a:schemeClr val="bg1"/>
                </a:solidFill>
              </a:rPr>
              <a:t>“XXX is booting...”</a:t>
            </a:r>
            <a:r>
              <a:rPr lang="zh-CN" altLang="zh-CN" sz="1400" dirty="0">
                <a:solidFill>
                  <a:schemeClr val="bg1"/>
                </a:solidFill>
              </a:rPr>
              <a:t>，其中</a:t>
            </a:r>
            <a:r>
              <a:rPr lang="en-US" altLang="zh-CN" sz="1400" dirty="0">
                <a:solidFill>
                  <a:schemeClr val="bg1"/>
                </a:solidFill>
              </a:rPr>
              <a:t>XXX</a:t>
            </a:r>
            <a:r>
              <a:rPr lang="zh-CN" altLang="zh-CN" sz="1400" dirty="0">
                <a:solidFill>
                  <a:schemeClr val="bg1"/>
                </a:solidFill>
              </a:rPr>
              <a:t>是你给自己的操作系统起的名字，例如</a:t>
            </a:r>
            <a:r>
              <a:rPr lang="en-US" altLang="zh-CN" sz="1400" dirty="0" err="1">
                <a:solidFill>
                  <a:schemeClr val="bg1"/>
                </a:solidFill>
              </a:rPr>
              <a:t>LZJos</a:t>
            </a:r>
            <a:r>
              <a:rPr lang="zh-CN" altLang="zh-CN" sz="1400" dirty="0">
                <a:solidFill>
                  <a:schemeClr val="bg1"/>
                </a:solidFill>
              </a:rPr>
              <a:t>、</a:t>
            </a:r>
            <a:r>
              <a:rPr lang="en-US" altLang="zh-CN" sz="1400" dirty="0" err="1">
                <a:solidFill>
                  <a:schemeClr val="bg1"/>
                </a:solidFill>
              </a:rPr>
              <a:t>Sunix</a:t>
            </a:r>
            <a:r>
              <a:rPr lang="zh-CN" altLang="zh-CN" sz="1400" dirty="0">
                <a:solidFill>
                  <a:schemeClr val="bg1"/>
                </a:solidFill>
              </a:rPr>
              <a:t>等（可以上论坛上秀秀谁的</a:t>
            </a:r>
            <a:r>
              <a:rPr lang="en-US" altLang="zh-CN" sz="1400" dirty="0">
                <a:solidFill>
                  <a:schemeClr val="bg1"/>
                </a:solidFill>
              </a:rPr>
              <a:t>OS</a:t>
            </a:r>
            <a:r>
              <a:rPr lang="zh-CN" altLang="zh-CN" sz="1400" dirty="0">
                <a:solidFill>
                  <a:schemeClr val="bg1"/>
                </a:solidFill>
              </a:rPr>
              <a:t>名字最帅，也可以显示一个特色</a:t>
            </a:r>
            <a:r>
              <a:rPr lang="en-US" altLang="zh-CN" sz="1400" dirty="0">
                <a:solidFill>
                  <a:schemeClr val="bg1"/>
                </a:solidFill>
              </a:rPr>
              <a:t>logo</a:t>
            </a:r>
            <a:r>
              <a:rPr lang="zh-CN" altLang="zh-CN" sz="1400" dirty="0">
                <a:solidFill>
                  <a:schemeClr val="bg1"/>
                </a:solidFill>
              </a:rPr>
              <a:t>，以表示自己操作系统的与众不同。） </a:t>
            </a:r>
            <a:endParaRPr lang="en-GB" altLang="zh-CN" sz="1400" dirty="0">
              <a:solidFill>
                <a:schemeClr val="bg1"/>
              </a:solidFill>
              <a:latin typeface="华文细黑" panose="02010600040101010101" pitchFamily="2" charset="-122"/>
              <a:ea typeface="华文细黑" panose="02010600040101010101" pitchFamily="2" charset="-122"/>
            </a:endParaRPr>
          </a:p>
        </p:txBody>
      </p:sp>
      <p:sp>
        <p:nvSpPr>
          <p:cNvPr id="61" name="Rectangle 60"/>
          <p:cNvSpPr>
            <a:spLocks noChangeArrowheads="1"/>
          </p:cNvSpPr>
          <p:nvPr/>
        </p:nvSpPr>
        <p:spPr bwMode="auto">
          <a:xfrm>
            <a:off x="3651250" y="3743804"/>
            <a:ext cx="40132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zh-CN" sz="1400" b="1" dirty="0">
                <a:solidFill>
                  <a:schemeClr val="bg1"/>
                </a:solidFill>
              </a:rPr>
              <a:t>改写</a:t>
            </a:r>
            <a:r>
              <a:rPr lang="en-US" altLang="zh-CN" sz="1400" b="1" dirty="0" err="1">
                <a:solidFill>
                  <a:schemeClr val="bg1"/>
                </a:solidFill>
              </a:rPr>
              <a:t>setup.s</a:t>
            </a:r>
            <a:r>
              <a:rPr lang="zh-CN" altLang="zh-CN" sz="1400" b="1" dirty="0">
                <a:solidFill>
                  <a:schemeClr val="bg1"/>
                </a:solidFill>
              </a:rPr>
              <a:t>主要完成如下功能</a:t>
            </a:r>
            <a:r>
              <a:rPr lang="zh-CN" altLang="zh-CN" sz="1400" b="1" dirty="0" smtClean="0">
                <a:solidFill>
                  <a:schemeClr val="bg1"/>
                </a:solidFill>
              </a:rPr>
              <a:t>：</a:t>
            </a:r>
            <a:endParaRPr lang="en-US" altLang="zh-CN" sz="1400" b="1" dirty="0" smtClean="0">
              <a:solidFill>
                <a:schemeClr val="bg1"/>
              </a:solidFill>
            </a:endParaRPr>
          </a:p>
          <a:p>
            <a:pPr lvl="0"/>
            <a:r>
              <a:rPr lang="en-US" altLang="zh-CN" sz="1400" dirty="0" smtClean="0">
                <a:solidFill>
                  <a:schemeClr val="bg1"/>
                </a:solidFill>
              </a:rPr>
              <a:t>1.bootsect.s</a:t>
            </a:r>
            <a:r>
              <a:rPr lang="zh-CN" altLang="zh-CN" sz="1400" dirty="0">
                <a:solidFill>
                  <a:schemeClr val="bg1"/>
                </a:solidFill>
              </a:rPr>
              <a:t>能完成</a:t>
            </a:r>
            <a:r>
              <a:rPr lang="en-US" altLang="zh-CN" sz="1400" dirty="0" err="1">
                <a:solidFill>
                  <a:schemeClr val="bg1"/>
                </a:solidFill>
              </a:rPr>
              <a:t>setup.s</a:t>
            </a:r>
            <a:r>
              <a:rPr lang="zh-CN" altLang="zh-CN" sz="1400" dirty="0">
                <a:solidFill>
                  <a:schemeClr val="bg1"/>
                </a:solidFill>
              </a:rPr>
              <a:t>的载入，并跳转到</a:t>
            </a:r>
            <a:r>
              <a:rPr lang="en-US" altLang="zh-CN" sz="1400" dirty="0" err="1">
                <a:solidFill>
                  <a:schemeClr val="bg1"/>
                </a:solidFill>
              </a:rPr>
              <a:t>setup.s</a:t>
            </a:r>
            <a:r>
              <a:rPr lang="zh-CN" altLang="zh-CN" sz="1400" dirty="0">
                <a:solidFill>
                  <a:schemeClr val="bg1"/>
                </a:solidFill>
              </a:rPr>
              <a:t>开始地址执行。而</a:t>
            </a:r>
            <a:r>
              <a:rPr lang="en-US" altLang="zh-CN" sz="1400" dirty="0" err="1">
                <a:solidFill>
                  <a:schemeClr val="bg1"/>
                </a:solidFill>
              </a:rPr>
              <a:t>setup.s</a:t>
            </a:r>
            <a:r>
              <a:rPr lang="zh-CN" altLang="zh-CN" sz="1400" dirty="0">
                <a:solidFill>
                  <a:schemeClr val="bg1"/>
                </a:solidFill>
              </a:rPr>
              <a:t>向屏幕输出一行</a:t>
            </a:r>
            <a:r>
              <a:rPr lang="en-US" altLang="zh-CN" sz="1400" dirty="0">
                <a:solidFill>
                  <a:schemeClr val="bg1"/>
                </a:solidFill>
              </a:rPr>
              <a:t>"Now we are in SETUP"</a:t>
            </a:r>
            <a:r>
              <a:rPr lang="zh-CN" altLang="zh-CN" sz="1400" dirty="0">
                <a:solidFill>
                  <a:schemeClr val="bg1"/>
                </a:solidFill>
              </a:rPr>
              <a:t>。</a:t>
            </a:r>
          </a:p>
          <a:p>
            <a:endParaRPr lang="zh-CN" altLang="zh-CN" sz="1400" dirty="0">
              <a:solidFill>
                <a:schemeClr val="bg1"/>
              </a:solidFill>
            </a:endParaRPr>
          </a:p>
        </p:txBody>
      </p:sp>
      <p:cxnSp>
        <p:nvCxnSpPr>
          <p:cNvPr id="64" name="Straight Connector 63"/>
          <p:cNvCxnSpPr/>
          <p:nvPr/>
        </p:nvCxnSpPr>
        <p:spPr>
          <a:xfrm>
            <a:off x="3482975" y="2371154"/>
            <a:ext cx="0" cy="365372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084343" y="2555739"/>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65" name="椭圆 64"/>
          <p:cNvSpPr/>
          <p:nvPr/>
        </p:nvSpPr>
        <p:spPr>
          <a:xfrm>
            <a:off x="8084343" y="3659841"/>
            <a:ext cx="878682" cy="878682"/>
          </a:xfrm>
          <a:prstGeom prst="ellipse">
            <a:avLst/>
          </a:prstGeom>
          <a:solidFill>
            <a:srgbClr val="FF5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67" name="椭圆 66"/>
          <p:cNvSpPr/>
          <p:nvPr/>
        </p:nvSpPr>
        <p:spPr>
          <a:xfrm>
            <a:off x="8084343" y="4763943"/>
            <a:ext cx="878682" cy="878682"/>
          </a:xfrm>
          <a:prstGeom prst="ellipse">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68" name="Rectangle 96"/>
          <p:cNvSpPr/>
          <p:nvPr/>
        </p:nvSpPr>
        <p:spPr>
          <a:xfrm>
            <a:off x="9079549" y="2870321"/>
            <a:ext cx="2798126" cy="738664"/>
          </a:xfrm>
          <a:prstGeom prst="rect">
            <a:avLst/>
          </a:prstGeom>
          <a:noFill/>
        </p:spPr>
        <p:txBody>
          <a:bodyPr wrap="square">
            <a:spAutoFit/>
          </a:bodyPr>
          <a:lstStyle/>
          <a:p>
            <a:r>
              <a:rPr lang="zh-CN" altLang="zh-CN" sz="1400" dirty="0">
                <a:solidFill>
                  <a:schemeClr val="bg1"/>
                </a:solidFill>
              </a:rPr>
              <a:t>阅读《</a:t>
            </a:r>
            <a:r>
              <a:rPr lang="en-US" altLang="zh-CN" sz="1400" dirty="0">
                <a:solidFill>
                  <a:schemeClr val="bg1"/>
                </a:solidFill>
              </a:rPr>
              <a:t>Linux</a:t>
            </a:r>
            <a:r>
              <a:rPr lang="zh-CN" altLang="zh-CN" sz="1400" dirty="0">
                <a:solidFill>
                  <a:schemeClr val="bg1"/>
                </a:solidFill>
              </a:rPr>
              <a:t>内核完全注释》的第</a:t>
            </a:r>
            <a:r>
              <a:rPr lang="en-US" altLang="zh-CN" sz="1400" dirty="0">
                <a:solidFill>
                  <a:schemeClr val="bg1"/>
                </a:solidFill>
              </a:rPr>
              <a:t>6</a:t>
            </a:r>
            <a:r>
              <a:rPr lang="zh-CN" altLang="zh-CN" sz="1400" dirty="0">
                <a:solidFill>
                  <a:schemeClr val="bg1"/>
                </a:solidFill>
              </a:rPr>
              <a:t>章，对计算机和</a:t>
            </a:r>
            <a:r>
              <a:rPr lang="en-US" altLang="zh-CN" sz="1400" dirty="0">
                <a:solidFill>
                  <a:schemeClr val="bg1"/>
                </a:solidFill>
              </a:rPr>
              <a:t>Linux 0.11</a:t>
            </a:r>
            <a:r>
              <a:rPr lang="zh-CN" altLang="zh-CN" sz="1400" dirty="0">
                <a:solidFill>
                  <a:schemeClr val="bg1"/>
                </a:solidFill>
              </a:rPr>
              <a:t>的引导过程进行初步的了解 </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69" name="矩形 68"/>
          <p:cNvSpPr/>
          <p:nvPr/>
        </p:nvSpPr>
        <p:spPr>
          <a:xfrm>
            <a:off x="9079548" y="2555739"/>
            <a:ext cx="918841" cy="307777"/>
          </a:xfrm>
          <a:prstGeom prst="rect">
            <a:avLst/>
          </a:prstGeom>
        </p:spPr>
        <p:txBody>
          <a:bodyPr wrap="none">
            <a:spAutoFit/>
          </a:bodyPr>
          <a:lstStyle/>
          <a:p>
            <a:r>
              <a:rPr lang="zh-CN" altLang="en-US" sz="1400" dirty="0" smtClean="0">
                <a:solidFill>
                  <a:srgbClr val="159FDD"/>
                </a:solidFill>
                <a:latin typeface="华文细黑" panose="02010600040101010101" pitchFamily="2" charset="-122"/>
                <a:ea typeface="华文细黑" panose="02010600040101010101" pitchFamily="2" charset="-122"/>
              </a:rPr>
              <a:t>了解</a:t>
            </a:r>
            <a:r>
              <a:rPr lang="en-US" altLang="zh-CN" sz="1400" dirty="0" err="1" smtClean="0">
                <a:solidFill>
                  <a:srgbClr val="159FDD"/>
                </a:solidFill>
                <a:latin typeface="华文细黑" panose="02010600040101010101" pitchFamily="2" charset="-122"/>
                <a:ea typeface="华文细黑" panose="02010600040101010101" pitchFamily="2" charset="-122"/>
              </a:rPr>
              <a:t>linux</a:t>
            </a:r>
            <a:endParaRPr lang="zh-CN" altLang="en-US" sz="1400" dirty="0">
              <a:solidFill>
                <a:srgbClr val="159FDD"/>
              </a:solidFill>
            </a:endParaRPr>
          </a:p>
        </p:txBody>
      </p:sp>
      <p:cxnSp>
        <p:nvCxnSpPr>
          <p:cNvPr id="70" name="直接连接符 69"/>
          <p:cNvCxnSpPr/>
          <p:nvPr/>
        </p:nvCxnSpPr>
        <p:spPr>
          <a:xfrm>
            <a:off x="9187209" y="2870321"/>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71" name="Rectangle 96"/>
          <p:cNvSpPr/>
          <p:nvPr/>
        </p:nvSpPr>
        <p:spPr>
          <a:xfrm>
            <a:off x="9079549" y="3974423"/>
            <a:ext cx="2798126" cy="523220"/>
          </a:xfrm>
          <a:prstGeom prst="rect">
            <a:avLst/>
          </a:prstGeom>
          <a:noFill/>
        </p:spPr>
        <p:txBody>
          <a:bodyPr wrap="square">
            <a:spAutoFit/>
          </a:bodyPr>
          <a:lstStyle/>
          <a:p>
            <a:r>
              <a:rPr lang="zh-CN" altLang="zh-CN" sz="1400" dirty="0">
                <a:solidFill>
                  <a:schemeClr val="bg1"/>
                </a:solidFill>
              </a:rPr>
              <a:t>按照下面的要求改写</a:t>
            </a:r>
            <a:r>
              <a:rPr lang="en-US" altLang="zh-CN" sz="1400" dirty="0">
                <a:solidFill>
                  <a:schemeClr val="bg1"/>
                </a:solidFill>
              </a:rPr>
              <a:t>0.11</a:t>
            </a:r>
            <a:r>
              <a:rPr lang="zh-CN" altLang="zh-CN" sz="1400" dirty="0">
                <a:solidFill>
                  <a:schemeClr val="bg1"/>
                </a:solidFill>
              </a:rPr>
              <a:t>的引导程序</a:t>
            </a:r>
            <a:r>
              <a:rPr lang="en-US" altLang="zh-CN" sz="1400" dirty="0" err="1">
                <a:solidFill>
                  <a:schemeClr val="bg1"/>
                </a:solidFill>
              </a:rPr>
              <a:t>bootsect.s</a:t>
            </a:r>
            <a:r>
              <a:rPr lang="zh-CN" altLang="zh-CN" sz="1400" dirty="0">
                <a:solidFill>
                  <a:schemeClr val="bg1"/>
                </a:solidFill>
              </a:rPr>
              <a:t> </a:t>
            </a:r>
            <a:r>
              <a:rPr lang="zh-CN" alt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endParaRPr lang="en-US"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2" name="矩形 71"/>
          <p:cNvSpPr/>
          <p:nvPr/>
        </p:nvSpPr>
        <p:spPr>
          <a:xfrm>
            <a:off x="9079548" y="3659841"/>
            <a:ext cx="1082348" cy="307777"/>
          </a:xfrm>
          <a:prstGeom prst="rect">
            <a:avLst/>
          </a:prstGeom>
        </p:spPr>
        <p:txBody>
          <a:bodyPr wrap="none">
            <a:spAutoFit/>
          </a:bodyPr>
          <a:lstStyle/>
          <a:p>
            <a:r>
              <a:rPr lang="en-US" altLang="zh-CN" sz="1400" dirty="0" err="1">
                <a:solidFill>
                  <a:srgbClr val="159FDD"/>
                </a:solidFill>
                <a:latin typeface="华文细黑" panose="02010600040101010101" pitchFamily="2" charset="-122"/>
                <a:ea typeface="华文细黑" panose="02010600040101010101" pitchFamily="2" charset="-122"/>
              </a:rPr>
              <a:t>b</a:t>
            </a:r>
            <a:r>
              <a:rPr lang="en-US" altLang="zh-CN" sz="1400" dirty="0" err="1" smtClean="0">
                <a:solidFill>
                  <a:srgbClr val="159FDD"/>
                </a:solidFill>
                <a:latin typeface="华文细黑" panose="02010600040101010101" pitchFamily="2" charset="-122"/>
                <a:ea typeface="华文细黑" panose="02010600040101010101" pitchFamily="2" charset="-122"/>
              </a:rPr>
              <a:t>ootsect.s</a:t>
            </a:r>
            <a:endParaRPr lang="zh-CN" altLang="en-US" sz="1400" dirty="0">
              <a:solidFill>
                <a:srgbClr val="159FDD"/>
              </a:solidFill>
            </a:endParaRPr>
          </a:p>
        </p:txBody>
      </p:sp>
      <p:cxnSp>
        <p:nvCxnSpPr>
          <p:cNvPr id="73" name="直接连接符 72"/>
          <p:cNvCxnSpPr/>
          <p:nvPr/>
        </p:nvCxnSpPr>
        <p:spPr>
          <a:xfrm>
            <a:off x="9187209" y="3974423"/>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74" name="Rectangle 96"/>
          <p:cNvSpPr/>
          <p:nvPr/>
        </p:nvSpPr>
        <p:spPr>
          <a:xfrm>
            <a:off x="9079549" y="5078525"/>
            <a:ext cx="2798126" cy="523220"/>
          </a:xfrm>
          <a:prstGeom prst="rect">
            <a:avLst/>
          </a:prstGeom>
          <a:noFill/>
        </p:spPr>
        <p:txBody>
          <a:bodyPr wrap="square">
            <a:spAutoFit/>
          </a:bodyPr>
          <a:lstStyle/>
          <a:p>
            <a:pPr lvl="0"/>
            <a:r>
              <a:rPr lang="zh-CN" altLang="zh-CN" sz="1400" dirty="0">
                <a:solidFill>
                  <a:schemeClr val="bg1"/>
                </a:solidFill>
              </a:rPr>
              <a:t>有兴趣同学可以做做进入保护模式前的设置程序</a:t>
            </a:r>
            <a:r>
              <a:rPr lang="en-US" altLang="zh-CN" sz="1400" dirty="0" err="1">
                <a:solidFill>
                  <a:schemeClr val="bg1"/>
                </a:solidFill>
              </a:rPr>
              <a:t>setup.s</a:t>
            </a:r>
            <a:r>
              <a:rPr lang="zh-CN" altLang="zh-CN" sz="1400" dirty="0">
                <a:solidFill>
                  <a:schemeClr val="bg1"/>
                </a:solidFill>
              </a:rPr>
              <a:t>。</a:t>
            </a:r>
          </a:p>
        </p:txBody>
      </p:sp>
      <p:sp>
        <p:nvSpPr>
          <p:cNvPr id="75" name="矩形 74"/>
          <p:cNvSpPr/>
          <p:nvPr/>
        </p:nvSpPr>
        <p:spPr>
          <a:xfrm>
            <a:off x="9079548" y="4763943"/>
            <a:ext cx="780983" cy="307777"/>
          </a:xfrm>
          <a:prstGeom prst="rect">
            <a:avLst/>
          </a:prstGeom>
        </p:spPr>
        <p:txBody>
          <a:bodyPr wrap="none">
            <a:spAutoFit/>
          </a:bodyPr>
          <a:lstStyle/>
          <a:p>
            <a:r>
              <a:rPr lang="en-US" altLang="zh-CN" sz="1400" dirty="0" err="1">
                <a:solidFill>
                  <a:srgbClr val="159FDD"/>
                </a:solidFill>
              </a:rPr>
              <a:t>s</a:t>
            </a:r>
            <a:r>
              <a:rPr lang="en-US" altLang="zh-CN" sz="1400" dirty="0" err="1" smtClean="0">
                <a:solidFill>
                  <a:srgbClr val="159FDD"/>
                </a:solidFill>
              </a:rPr>
              <a:t>etup.s</a:t>
            </a:r>
            <a:endParaRPr lang="zh-CN" altLang="en-US" sz="1400" dirty="0">
              <a:solidFill>
                <a:srgbClr val="159FDD"/>
              </a:solidFill>
            </a:endParaRPr>
          </a:p>
        </p:txBody>
      </p:sp>
      <p:cxnSp>
        <p:nvCxnSpPr>
          <p:cNvPr id="76" name="直接连接符 75"/>
          <p:cNvCxnSpPr/>
          <p:nvPr/>
        </p:nvCxnSpPr>
        <p:spPr>
          <a:xfrm>
            <a:off x="9187209" y="5078525"/>
            <a:ext cx="665825" cy="0"/>
          </a:xfrm>
          <a:prstGeom prst="line">
            <a:avLst/>
          </a:prstGeom>
          <a:ln w="19050">
            <a:solidFill>
              <a:srgbClr val="159FDD"/>
            </a:solidFill>
          </a:ln>
        </p:spPr>
        <p:style>
          <a:lnRef idx="1">
            <a:schemeClr val="accent1"/>
          </a:lnRef>
          <a:fillRef idx="0">
            <a:schemeClr val="accent1"/>
          </a:fillRef>
          <a:effectRef idx="0">
            <a:schemeClr val="accent1"/>
          </a:effectRef>
          <a:fontRef idx="minor">
            <a:schemeClr val="tx1"/>
          </a:fontRef>
        </p:style>
      </p:cxnSp>
      <p:sp>
        <p:nvSpPr>
          <p:cNvPr id="77" name="平行四边形 76"/>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第二章</a:t>
            </a:r>
            <a:endParaRPr lang="zh-CN" altLang="en-US" sz="4000" dirty="0">
              <a:solidFill>
                <a:schemeClr val="bg1"/>
              </a:solidFill>
            </a:endParaRPr>
          </a:p>
        </p:txBody>
      </p:sp>
      <p:sp>
        <p:nvSpPr>
          <p:cNvPr id="79" name="文本框 78"/>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实验内容</a:t>
            </a:r>
            <a:endParaRPr lang="zh-CN" altLang="en-US" sz="4000" dirty="0">
              <a:solidFill>
                <a:schemeClr val="bg1"/>
              </a:solidFill>
            </a:endParaRPr>
          </a:p>
        </p:txBody>
      </p:sp>
      <p:sp>
        <p:nvSpPr>
          <p:cNvPr id="80" name="平行四边形 79"/>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5156671"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477225" y="2442924"/>
            <a:ext cx="2834341" cy="1564792"/>
          </a:xfrm>
          <a:prstGeom prst="rect">
            <a:avLst/>
          </a:prstGeom>
        </p:spPr>
      </p:pic>
    </p:spTree>
    <p:extLst>
      <p:ext uri="{BB962C8B-B14F-4D97-AF65-F5344CB8AC3E}">
        <p14:creationId xmlns:p14="http://schemas.microsoft.com/office/powerpoint/2010/main" val="2399987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49"/>
          <p:cNvSpPr txBox="1"/>
          <p:nvPr/>
        </p:nvSpPr>
        <p:spPr>
          <a:xfrm>
            <a:off x="6383238" y="3171812"/>
            <a:ext cx="1415772" cy="461665"/>
          </a:xfrm>
          <a:prstGeom prst="rect">
            <a:avLst/>
          </a:prstGeom>
          <a:noFill/>
        </p:spPr>
        <p:txBody>
          <a:bodyPr wrap="none" rtlCol="0">
            <a:spAutoFit/>
          </a:bodyPr>
          <a:lstStyle/>
          <a:p>
            <a:r>
              <a:rPr lang="zh-CN" altLang="en-US" sz="2400" dirty="0" smtClean="0">
                <a:solidFill>
                  <a:schemeClr val="bg2"/>
                </a:solidFill>
                <a:latin typeface="微软雅黑" pitchFamily="34" charset="-122"/>
                <a:ea typeface="微软雅黑" pitchFamily="34" charset="-122"/>
              </a:rPr>
              <a:t>实验心得</a:t>
            </a:r>
            <a:endParaRPr lang="zh-CN" altLang="en-US" sz="2400" dirty="0">
              <a:solidFill>
                <a:schemeClr val="bg2"/>
              </a:solidFill>
              <a:latin typeface="微软雅黑" pitchFamily="34" charset="-122"/>
              <a:ea typeface="微软雅黑" pitchFamily="34" charset="-122"/>
            </a:endParaRPr>
          </a:p>
        </p:txBody>
      </p:sp>
      <p:grpSp>
        <p:nvGrpSpPr>
          <p:cNvPr id="12" name="组合 11"/>
          <p:cNvGrpSpPr/>
          <p:nvPr/>
        </p:nvGrpSpPr>
        <p:grpSpPr>
          <a:xfrm>
            <a:off x="6032873" y="2628730"/>
            <a:ext cx="180975" cy="834280"/>
            <a:chOff x="6032873" y="1880798"/>
            <a:chExt cx="180975" cy="834280"/>
          </a:xfrm>
          <a:solidFill>
            <a:srgbClr val="159FDD"/>
          </a:solidFill>
        </p:grpSpPr>
        <p:sp>
          <p:nvSpPr>
            <p:cNvPr id="13" name="直接连接符 14"/>
            <p:cNvSpPr>
              <a:spLocks noChangeShapeType="1"/>
            </p:cNvSpPr>
            <p:nvPr/>
          </p:nvSpPr>
          <p:spPr bwMode="auto">
            <a:xfrm>
              <a:off x="6123362" y="1897849"/>
              <a:ext cx="0" cy="637185"/>
            </a:xfrm>
            <a:prstGeom prst="lin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椭圆 7"/>
            <p:cNvSpPr>
              <a:spLocks noChangeArrowheads="1"/>
            </p:cNvSpPr>
            <p:nvPr/>
          </p:nvSpPr>
          <p:spPr bwMode="auto">
            <a:xfrm>
              <a:off x="6032873" y="1880798"/>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5" name="椭圆 8"/>
            <p:cNvSpPr>
              <a:spLocks noChangeArrowheads="1"/>
            </p:cNvSpPr>
            <p:nvPr/>
          </p:nvSpPr>
          <p:spPr bwMode="auto">
            <a:xfrm>
              <a:off x="6032873" y="2535034"/>
              <a:ext cx="180975" cy="180044"/>
            </a:xfrm>
            <a:prstGeom prst="ellipse">
              <a:avLst/>
            </a:prstGeom>
            <a:grpFill/>
            <a:ln w="38100" cap="flat" cmpd="sng">
              <a:solidFill>
                <a:srgbClr val="159FDD"/>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22" name="文本框 21"/>
          <p:cNvSpPr txBox="1"/>
          <p:nvPr/>
        </p:nvSpPr>
        <p:spPr>
          <a:xfrm>
            <a:off x="6032873" y="1672312"/>
            <a:ext cx="2236510" cy="707886"/>
          </a:xfrm>
          <a:prstGeom prst="rect">
            <a:avLst/>
          </a:prstGeom>
          <a:solidFill>
            <a:srgbClr val="159FDD"/>
          </a:solidFill>
        </p:spPr>
        <p:txBody>
          <a:bodyPr wrap="none" rtlCol="0">
            <a:spAutoFit/>
          </a:bodyPr>
          <a:lstStyle/>
          <a:p>
            <a:r>
              <a:rPr lang="zh-CN" altLang="en-US" sz="4000" b="1" dirty="0" smtClean="0">
                <a:solidFill>
                  <a:schemeClr val="bg1"/>
                </a:solidFill>
                <a:latin typeface="+mn-ea"/>
              </a:rPr>
              <a:t>实验过程</a:t>
            </a:r>
            <a:endParaRPr lang="zh-CN" altLang="en-US" sz="4000" b="1" dirty="0">
              <a:solidFill>
                <a:schemeClr val="bg1"/>
              </a:solidFill>
              <a:latin typeface="+mn-ea"/>
            </a:endParaRPr>
          </a:p>
        </p:txBody>
      </p:sp>
      <p:sp>
        <p:nvSpPr>
          <p:cNvPr id="23" name="TextBox 49"/>
          <p:cNvSpPr txBox="1"/>
          <p:nvPr/>
        </p:nvSpPr>
        <p:spPr>
          <a:xfrm>
            <a:off x="6383238" y="2529256"/>
            <a:ext cx="1415772" cy="461665"/>
          </a:xfrm>
          <a:prstGeom prst="rect">
            <a:avLst/>
          </a:prstGeom>
          <a:noFill/>
        </p:spPr>
        <p:txBody>
          <a:bodyPr wrap="none" rtlCol="0">
            <a:spAutoFit/>
          </a:bodyPr>
          <a:lstStyle/>
          <a:p>
            <a:r>
              <a:rPr lang="zh-CN" altLang="en-US" sz="2400" dirty="0" smtClean="0">
                <a:solidFill>
                  <a:schemeClr val="bg2"/>
                </a:solidFill>
                <a:latin typeface="微软雅黑" pitchFamily="34" charset="-122"/>
                <a:ea typeface="微软雅黑" pitchFamily="34" charset="-122"/>
              </a:rPr>
              <a:t>回答问题</a:t>
            </a:r>
            <a:endParaRPr lang="zh-CN" altLang="en-US" sz="2400" dirty="0">
              <a:solidFill>
                <a:schemeClr val="bg2"/>
              </a:solidFill>
              <a:latin typeface="微软雅黑" pitchFamily="34" charset="-122"/>
              <a:ea typeface="微软雅黑" pitchFamily="34" charset="-122"/>
            </a:endParaRPr>
          </a:p>
        </p:txBody>
      </p:sp>
      <p:sp>
        <p:nvSpPr>
          <p:cNvPr id="17" name="文本框 16"/>
          <p:cNvSpPr txBox="1"/>
          <p:nvPr/>
        </p:nvSpPr>
        <p:spPr>
          <a:xfrm>
            <a:off x="1723793" y="2073028"/>
            <a:ext cx="3927678" cy="923330"/>
          </a:xfrm>
          <a:prstGeom prst="rect">
            <a:avLst/>
          </a:prstGeom>
          <a:noFill/>
        </p:spPr>
        <p:txBody>
          <a:bodyPr wrap="none" rtlCol="0">
            <a:spAutoFit/>
          </a:bodyPr>
          <a:lstStyle/>
          <a:p>
            <a:r>
              <a:rPr lang="en-US" altLang="zh-CN" sz="5400">
                <a:solidFill>
                  <a:srgbClr val="159FDD"/>
                </a:solidFill>
              </a:rPr>
              <a:t>PART </a:t>
            </a:r>
            <a:r>
              <a:rPr lang="en-US" altLang="zh-CN" sz="5400" smtClean="0">
                <a:solidFill>
                  <a:srgbClr val="159FDD"/>
                </a:solidFill>
              </a:rPr>
              <a:t>THREE</a:t>
            </a:r>
            <a:endParaRPr lang="zh-CN" altLang="en-US" sz="5400" dirty="0">
              <a:solidFill>
                <a:srgbClr val="159FDD"/>
              </a:solidFill>
            </a:endParaRPr>
          </a:p>
        </p:txBody>
      </p:sp>
      <p:sp>
        <p:nvSpPr>
          <p:cNvPr id="18" name="文本框 17"/>
          <p:cNvSpPr txBox="1"/>
          <p:nvPr/>
        </p:nvSpPr>
        <p:spPr>
          <a:xfrm>
            <a:off x="4207157" y="1557031"/>
            <a:ext cx="1415772" cy="461665"/>
          </a:xfrm>
          <a:prstGeom prst="rect">
            <a:avLst/>
          </a:prstGeom>
          <a:noFill/>
        </p:spPr>
        <p:txBody>
          <a:bodyPr wrap="none" rtlCol="0">
            <a:spAutoFit/>
          </a:bodyPr>
          <a:lstStyle/>
          <a:p>
            <a:r>
              <a:rPr lang="zh-CN" altLang="en-US" sz="2400" dirty="0" smtClean="0">
                <a:solidFill>
                  <a:srgbClr val="159FDD"/>
                </a:solidFill>
              </a:rPr>
              <a:t>第三部分</a:t>
            </a:r>
            <a:endParaRPr lang="zh-CN" altLang="en-US" sz="2400" dirty="0">
              <a:solidFill>
                <a:srgbClr val="159FDD"/>
              </a:solidFill>
            </a:endParaRPr>
          </a:p>
        </p:txBody>
      </p:sp>
    </p:spTree>
    <p:extLst>
      <p:ext uri="{BB962C8B-B14F-4D97-AF65-F5344CB8AC3E}">
        <p14:creationId xmlns:p14="http://schemas.microsoft.com/office/powerpoint/2010/main" val="667960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平行四边形 35"/>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169"/>
          <p:cNvSpPr/>
          <p:nvPr/>
        </p:nvSpPr>
        <p:spPr bwMode="auto">
          <a:xfrm>
            <a:off x="2718271" y="2603209"/>
            <a:ext cx="2438400" cy="1350963"/>
          </a:xfrm>
          <a:prstGeom prst="rect">
            <a:avLst/>
          </a:prstGeom>
          <a:solidFill>
            <a:srgbClr val="159F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latin typeface="华文细黑" panose="02010600040101010101" pitchFamily="2" charset="-122"/>
              <a:ea typeface="华文细黑" panose="02010600040101010101" pitchFamily="2" charset="-122"/>
            </a:endParaRPr>
          </a:p>
        </p:txBody>
      </p:sp>
      <p:sp>
        <p:nvSpPr>
          <p:cNvPr id="12" name="TextBox 3176"/>
          <p:cNvSpPr txBox="1">
            <a:spLocks noChangeArrowheads="1"/>
          </p:cNvSpPr>
          <p:nvPr/>
        </p:nvSpPr>
        <p:spPr bwMode="auto">
          <a:xfrm>
            <a:off x="3374588" y="2648593"/>
            <a:ext cx="11079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4800" b="1" dirty="0">
                <a:solidFill>
                  <a:schemeClr val="bg2"/>
                </a:solidFill>
                <a:latin typeface="华文细黑" panose="02010600040101010101" pitchFamily="2" charset="-122"/>
                <a:ea typeface="华文细黑" panose="02010600040101010101" pitchFamily="2" charset="-122"/>
              </a:rPr>
              <a:t>1</a:t>
            </a:r>
          </a:p>
          <a:p>
            <a:pPr algn="ctr"/>
            <a:r>
              <a:rPr lang="zh-CN" altLang="en-US" b="1" dirty="0" smtClean="0">
                <a:solidFill>
                  <a:schemeClr val="bg2"/>
                </a:solidFill>
                <a:latin typeface="华文细黑" panose="02010600040101010101" pitchFamily="2" charset="-122"/>
                <a:ea typeface="华文细黑" panose="02010600040101010101" pitchFamily="2" charset="-122"/>
              </a:rPr>
              <a:t>环境配置</a:t>
            </a:r>
            <a:endParaRPr lang="en-GB" altLang="zh-CN" b="1" dirty="0">
              <a:solidFill>
                <a:schemeClr val="bg2"/>
              </a:solidFill>
              <a:latin typeface="华文细黑" panose="02010600040101010101" pitchFamily="2" charset="-122"/>
              <a:ea typeface="华文细黑" panose="02010600040101010101" pitchFamily="2" charset="-122"/>
            </a:endParaRPr>
          </a:p>
        </p:txBody>
      </p:sp>
      <p:sp>
        <p:nvSpPr>
          <p:cNvPr id="44" name="TextBox 8"/>
          <p:cNvSpPr txBox="1">
            <a:spLocks noChangeArrowheads="1"/>
          </p:cNvSpPr>
          <p:nvPr/>
        </p:nvSpPr>
        <p:spPr bwMode="auto">
          <a:xfrm>
            <a:off x="5248041" y="1604726"/>
            <a:ext cx="2298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1400">
                <a:solidFill>
                  <a:schemeClr val="bg1"/>
                </a:solidFill>
                <a:latin typeface="Calibri" panose="020F050202020403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fontAlgn="base">
              <a:spcBef>
                <a:spcPct val="0"/>
              </a:spcBef>
              <a:spcAft>
                <a:spcPct val="0"/>
              </a:spcAft>
              <a:defRPr>
                <a:latin typeface="Calibri" panose="020F0502020204030204" pitchFamily="34" charset="0"/>
              </a:defRPr>
            </a:lvl6pPr>
            <a:lvl7pPr marL="2971800" indent="-228600" fontAlgn="base">
              <a:spcBef>
                <a:spcPct val="0"/>
              </a:spcBef>
              <a:spcAft>
                <a:spcPct val="0"/>
              </a:spcAft>
              <a:defRPr>
                <a:latin typeface="Calibri" panose="020F0502020204030204" pitchFamily="34" charset="0"/>
              </a:defRPr>
            </a:lvl7pPr>
            <a:lvl8pPr marL="3429000" indent="-228600" fontAlgn="base">
              <a:spcBef>
                <a:spcPct val="0"/>
              </a:spcBef>
              <a:spcAft>
                <a:spcPct val="0"/>
              </a:spcAft>
              <a:defRPr>
                <a:latin typeface="Calibri" panose="020F0502020204030204" pitchFamily="34" charset="0"/>
              </a:defRPr>
            </a:lvl8pPr>
            <a:lvl9pPr marL="3886200" indent="-228600" fontAlgn="base">
              <a:spcBef>
                <a:spcPct val="0"/>
              </a:spcBef>
              <a:spcAft>
                <a:spcPct val="0"/>
              </a:spcAft>
              <a:defRPr>
                <a:latin typeface="Calibri" panose="020F0502020204030204" pitchFamily="34" charset="0"/>
              </a:defRPr>
            </a:lvl9pPr>
          </a:lstStyle>
          <a:p>
            <a:r>
              <a:rPr lang="en-US" altLang="zh-CN" dirty="0"/>
              <a:t>1. </a:t>
            </a:r>
            <a:r>
              <a:rPr lang="zh-CN" altLang="en-US" dirty="0"/>
              <a:t>正常启动 </a:t>
            </a:r>
            <a:r>
              <a:rPr lang="en-US" altLang="zh-CN" dirty="0"/>
              <a:t>(</a:t>
            </a:r>
            <a:r>
              <a:rPr lang="zh-CN" altLang="en-US" dirty="0"/>
              <a:t>为 体验操作系统</a:t>
            </a:r>
            <a:r>
              <a:rPr lang="en-US" altLang="zh-CN" dirty="0"/>
              <a:t>linux-0.11</a:t>
            </a:r>
            <a:r>
              <a:rPr lang="zh-CN" altLang="en-US" dirty="0"/>
              <a:t>的启动过程</a:t>
            </a:r>
            <a:r>
              <a:rPr lang="en-US" altLang="zh-CN" dirty="0"/>
              <a:t>) </a:t>
            </a:r>
            <a:endParaRPr lang="zh-CN" altLang="en-US" dirty="0">
              <a:effectLst/>
            </a:endParaRPr>
          </a:p>
        </p:txBody>
      </p:sp>
      <p:cxnSp>
        <p:nvCxnSpPr>
          <p:cNvPr id="26" name="直接连接符 25"/>
          <p:cNvCxnSpPr/>
          <p:nvPr/>
        </p:nvCxnSpPr>
        <p:spPr>
          <a:xfrm>
            <a:off x="2718271" y="2565109"/>
            <a:ext cx="2438400" cy="0"/>
          </a:xfrm>
          <a:prstGeom prst="line">
            <a:avLst/>
          </a:prstGeom>
          <a:ln w="76200">
            <a:solidFill>
              <a:srgbClr val="1181B3"/>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3" name="平行四边形 32"/>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5156671"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pic>
        <p:nvPicPr>
          <p:cNvPr id="2" name="图片 1"/>
          <p:cNvPicPr>
            <a:picLocks noChangeAspect="1"/>
          </p:cNvPicPr>
          <p:nvPr/>
        </p:nvPicPr>
        <p:blipFill>
          <a:blip r:embed="rId2"/>
          <a:stretch>
            <a:fillRect/>
          </a:stretch>
        </p:blipFill>
        <p:spPr>
          <a:xfrm>
            <a:off x="7546598" y="234982"/>
            <a:ext cx="4423213" cy="2944702"/>
          </a:xfrm>
          <a:prstGeom prst="rect">
            <a:avLst/>
          </a:prstGeom>
        </p:spPr>
      </p:pic>
      <p:pic>
        <p:nvPicPr>
          <p:cNvPr id="9" name="图片 8"/>
          <p:cNvPicPr>
            <a:picLocks noChangeAspect="1"/>
          </p:cNvPicPr>
          <p:nvPr/>
        </p:nvPicPr>
        <p:blipFill>
          <a:blip r:embed="rId3"/>
          <a:stretch>
            <a:fillRect/>
          </a:stretch>
        </p:blipFill>
        <p:spPr>
          <a:xfrm>
            <a:off x="7546597" y="3414666"/>
            <a:ext cx="4423213" cy="3153324"/>
          </a:xfrm>
          <a:prstGeom prst="rect">
            <a:avLst/>
          </a:prstGeom>
        </p:spPr>
      </p:pic>
    </p:spTree>
    <p:extLst>
      <p:ext uri="{BB962C8B-B14F-4D97-AF65-F5344CB8AC3E}">
        <p14:creationId xmlns:p14="http://schemas.microsoft.com/office/powerpoint/2010/main" val="2018354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9"/>
          <p:cNvSpPr/>
          <p:nvPr/>
        </p:nvSpPr>
        <p:spPr bwMode="auto">
          <a:xfrm>
            <a:off x="3836886" y="2276607"/>
            <a:ext cx="1646237" cy="1647825"/>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9FD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lstStyle/>
          <a:p>
            <a:pPr algn="ctr" defTabSz="1778000" eaLnBrk="1" fontAlgn="auto" hangingPunct="1">
              <a:lnSpc>
                <a:spcPct val="90000"/>
              </a:lnSpc>
              <a:spcAft>
                <a:spcPct val="35000"/>
              </a:spcAft>
              <a:defRPr/>
            </a:pPr>
            <a:endParaRPr lang="en-GB" sz="4000">
              <a:latin typeface="+mn-ea"/>
            </a:endParaRPr>
          </a:p>
        </p:txBody>
      </p:sp>
      <p:sp>
        <p:nvSpPr>
          <p:cNvPr id="39" name="Freeform 7"/>
          <p:cNvSpPr/>
          <p:nvPr/>
        </p:nvSpPr>
        <p:spPr bwMode="auto">
          <a:xfrm>
            <a:off x="6707188" y="2287202"/>
            <a:ext cx="1646237" cy="1647825"/>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9FD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lstStyle/>
          <a:p>
            <a:pPr algn="ctr" defTabSz="1778000" eaLnBrk="1" fontAlgn="auto" hangingPunct="1">
              <a:lnSpc>
                <a:spcPct val="90000"/>
              </a:lnSpc>
              <a:spcAft>
                <a:spcPct val="35000"/>
              </a:spcAft>
              <a:defRPr/>
            </a:pPr>
            <a:endParaRPr lang="en-GB" sz="4000">
              <a:latin typeface="+mn-ea"/>
            </a:endParaRPr>
          </a:p>
        </p:txBody>
      </p:sp>
      <p:sp>
        <p:nvSpPr>
          <p:cNvPr id="41" name="Freeform 9"/>
          <p:cNvSpPr/>
          <p:nvPr/>
        </p:nvSpPr>
        <p:spPr bwMode="auto">
          <a:xfrm>
            <a:off x="9577388" y="2287202"/>
            <a:ext cx="1646237" cy="1647825"/>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9FD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lstStyle/>
          <a:p>
            <a:pPr algn="ctr" defTabSz="1778000" eaLnBrk="1" fontAlgn="auto" hangingPunct="1">
              <a:lnSpc>
                <a:spcPct val="90000"/>
              </a:lnSpc>
              <a:spcAft>
                <a:spcPct val="35000"/>
              </a:spcAft>
              <a:defRPr/>
            </a:pPr>
            <a:endParaRPr lang="en-GB" sz="4000">
              <a:latin typeface="+mn-ea"/>
            </a:endParaRPr>
          </a:p>
        </p:txBody>
      </p:sp>
      <p:sp>
        <p:nvSpPr>
          <p:cNvPr id="42" name="Freeform 10"/>
          <p:cNvSpPr/>
          <p:nvPr/>
        </p:nvSpPr>
        <p:spPr bwMode="auto">
          <a:xfrm>
            <a:off x="968375" y="2287202"/>
            <a:ext cx="1646238" cy="1647825"/>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9FD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lstStyle/>
          <a:p>
            <a:pPr algn="ctr" defTabSz="1778000" eaLnBrk="1" fontAlgn="auto" hangingPunct="1">
              <a:lnSpc>
                <a:spcPct val="90000"/>
              </a:lnSpc>
              <a:spcAft>
                <a:spcPct val="35000"/>
              </a:spcAft>
              <a:defRPr/>
            </a:pPr>
            <a:endParaRPr lang="en-GB" sz="4000" dirty="0">
              <a:latin typeface="+mn-ea"/>
            </a:endParaRPr>
          </a:p>
        </p:txBody>
      </p:sp>
      <p:grpSp>
        <p:nvGrpSpPr>
          <p:cNvPr id="44" name="Group 35"/>
          <p:cNvGrpSpPr>
            <a:grpSpLocks/>
          </p:cNvGrpSpPr>
          <p:nvPr/>
        </p:nvGrpSpPr>
        <p:grpSpPr bwMode="auto">
          <a:xfrm>
            <a:off x="3327400" y="4030279"/>
            <a:ext cx="2721992" cy="1279063"/>
            <a:chOff x="520106" y="2219893"/>
            <a:chExt cx="2513428" cy="1279052"/>
          </a:xfrm>
        </p:grpSpPr>
        <p:sp>
          <p:nvSpPr>
            <p:cNvPr id="45" name="TextBox 36"/>
            <p:cNvSpPr txBox="1">
              <a:spLocks noChangeArrowheads="1"/>
            </p:cNvSpPr>
            <p:nvPr/>
          </p:nvSpPr>
          <p:spPr bwMode="auto">
            <a:xfrm>
              <a:off x="860446" y="2219893"/>
              <a:ext cx="1832757" cy="40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2000" b="1" dirty="0" err="1" smtClean="0">
                  <a:solidFill>
                    <a:schemeClr val="bg2"/>
                  </a:solidFill>
                  <a:latin typeface="+mn-ea"/>
                </a:rPr>
                <a:t>bootsect.s</a:t>
              </a:r>
              <a:r>
                <a:rPr lang="zh-CN" altLang="en-US" sz="2000" b="1" dirty="0" smtClean="0">
                  <a:solidFill>
                    <a:schemeClr val="bg2"/>
                  </a:solidFill>
                  <a:latin typeface="+mn-ea"/>
                </a:rPr>
                <a:t>相关</a:t>
              </a:r>
              <a:endParaRPr lang="en-GB" altLang="zh-CN" sz="2000" b="1" dirty="0">
                <a:solidFill>
                  <a:schemeClr val="bg2"/>
                </a:solidFill>
                <a:latin typeface="+mn-ea"/>
              </a:endParaRPr>
            </a:p>
          </p:txBody>
        </p:sp>
        <p:sp>
          <p:nvSpPr>
            <p:cNvPr id="46" name="Rectangle 37"/>
            <p:cNvSpPr>
              <a:spLocks noChangeArrowheads="1"/>
            </p:cNvSpPr>
            <p:nvPr/>
          </p:nvSpPr>
          <p:spPr bwMode="auto">
            <a:xfrm>
              <a:off x="520106" y="2544846"/>
              <a:ext cx="2513428" cy="95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sz="1400" dirty="0">
                  <a:solidFill>
                    <a:schemeClr val="bg1"/>
                  </a:solidFill>
                </a:rPr>
                <a:t>在</a:t>
              </a:r>
              <a:r>
                <a:rPr lang="en-US" altLang="zh-CN" sz="1400" dirty="0" err="1">
                  <a:solidFill>
                    <a:schemeClr val="bg1"/>
                  </a:solidFill>
                </a:rPr>
                <a:t>bootsect.s</a:t>
              </a:r>
              <a:r>
                <a:rPr lang="zh-CN" altLang="en-US" sz="1400" dirty="0">
                  <a:solidFill>
                    <a:schemeClr val="bg1"/>
                  </a:solidFill>
                </a:rPr>
                <a:t>中加 死循环</a:t>
              </a:r>
              <a:r>
                <a:rPr lang="en-US" altLang="zh-CN" sz="1400" dirty="0">
                  <a:solidFill>
                    <a:schemeClr val="bg1"/>
                  </a:solidFill>
                </a:rPr>
                <a:t>,</a:t>
              </a:r>
              <a:r>
                <a:rPr lang="zh-CN" altLang="en-US" sz="1400" dirty="0">
                  <a:solidFill>
                    <a:schemeClr val="bg1"/>
                  </a:solidFill>
                </a:rPr>
                <a:t>并修改启动信息 </a:t>
              </a:r>
              <a:r>
                <a:rPr lang="zh-CN" altLang="en-US" sz="1400" dirty="0" smtClean="0">
                  <a:solidFill>
                    <a:schemeClr val="bg1"/>
                  </a:solidFill>
                </a:rPr>
                <a:t>，主要在源程序</a:t>
              </a:r>
              <a:r>
                <a:rPr lang="en-US" altLang="zh-CN" sz="1400" dirty="0" smtClean="0">
                  <a:solidFill>
                    <a:schemeClr val="bg1"/>
                  </a:solidFill>
                </a:rPr>
                <a:t>244</a:t>
              </a:r>
              <a:r>
                <a:rPr lang="zh-CN" altLang="en-US" sz="1400" dirty="0" smtClean="0">
                  <a:solidFill>
                    <a:schemeClr val="bg1"/>
                  </a:solidFill>
                </a:rPr>
                <a:t>行处修改，同时执行读入</a:t>
              </a:r>
              <a:r>
                <a:rPr lang="en-US" altLang="zh-CN" sz="1400" dirty="0" err="1" smtClean="0">
                  <a:solidFill>
                    <a:schemeClr val="bg1"/>
                  </a:solidFill>
                </a:rPr>
                <a:t>setup.s</a:t>
              </a:r>
              <a:r>
                <a:rPr lang="zh-CN" altLang="en-US" sz="1400" dirty="0" smtClean="0">
                  <a:solidFill>
                    <a:schemeClr val="bg1"/>
                  </a:solidFill>
                </a:rPr>
                <a:t>功能</a:t>
              </a:r>
              <a:endParaRPr lang="zh-CN" altLang="en-US" sz="1400" dirty="0">
                <a:solidFill>
                  <a:schemeClr val="bg1"/>
                </a:solidFill>
                <a:effectLst/>
              </a:endParaRPr>
            </a:p>
          </p:txBody>
        </p:sp>
      </p:grpSp>
      <p:grpSp>
        <p:nvGrpSpPr>
          <p:cNvPr id="47" name="Group 38"/>
          <p:cNvGrpSpPr>
            <a:grpSpLocks/>
          </p:cNvGrpSpPr>
          <p:nvPr/>
        </p:nvGrpSpPr>
        <p:grpSpPr bwMode="auto">
          <a:xfrm>
            <a:off x="6197600" y="4030280"/>
            <a:ext cx="2720274" cy="848176"/>
            <a:chOff x="520106" y="2219893"/>
            <a:chExt cx="2513428" cy="848169"/>
          </a:xfrm>
        </p:grpSpPr>
        <p:sp>
          <p:nvSpPr>
            <p:cNvPr id="48" name="TextBox 39"/>
            <p:cNvSpPr txBox="1">
              <a:spLocks noChangeArrowheads="1"/>
            </p:cNvSpPr>
            <p:nvPr/>
          </p:nvSpPr>
          <p:spPr bwMode="auto">
            <a:xfrm>
              <a:off x="1047231" y="2219893"/>
              <a:ext cx="1459192" cy="40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zh-CN" sz="2000" b="1" dirty="0" err="1" smtClean="0">
                  <a:solidFill>
                    <a:schemeClr val="bg2"/>
                  </a:solidFill>
                  <a:latin typeface="+mn-ea"/>
                </a:rPr>
                <a:t>Setup.s</a:t>
              </a:r>
              <a:r>
                <a:rPr lang="zh-CN" altLang="en-US" sz="2000" b="1" dirty="0" smtClean="0">
                  <a:solidFill>
                    <a:schemeClr val="bg2"/>
                  </a:solidFill>
                  <a:latin typeface="+mn-ea"/>
                </a:rPr>
                <a:t>相关</a:t>
              </a:r>
              <a:endParaRPr lang="en-GB" altLang="zh-CN" sz="2000" b="1" dirty="0">
                <a:solidFill>
                  <a:schemeClr val="bg2"/>
                </a:solidFill>
                <a:latin typeface="+mn-ea"/>
              </a:endParaRPr>
            </a:p>
          </p:txBody>
        </p:sp>
        <p:sp>
          <p:nvSpPr>
            <p:cNvPr id="49" name="Rectangle 40"/>
            <p:cNvSpPr>
              <a:spLocks noChangeArrowheads="1"/>
            </p:cNvSpPr>
            <p:nvPr/>
          </p:nvSpPr>
          <p:spPr bwMode="auto">
            <a:xfrm>
              <a:off x="520106" y="2544846"/>
              <a:ext cx="2513428"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zh-CN" altLang="zh-CN" sz="1400" dirty="0">
                  <a:solidFill>
                    <a:schemeClr val="bg1"/>
                  </a:solidFill>
                </a:rPr>
                <a:t>和步骤</a:t>
              </a:r>
              <a:r>
                <a:rPr lang="en-US" altLang="zh-CN" sz="1400" dirty="0">
                  <a:solidFill>
                    <a:schemeClr val="bg1"/>
                  </a:solidFill>
                </a:rPr>
                <a:t>2</a:t>
              </a:r>
              <a:r>
                <a:rPr lang="zh-CN" altLang="zh-CN" sz="1400" dirty="0">
                  <a:solidFill>
                    <a:schemeClr val="bg1"/>
                  </a:solidFill>
                </a:rPr>
                <a:t>类似。都是增加</a:t>
              </a:r>
              <a:r>
                <a:rPr lang="en-US" altLang="zh-CN" sz="1400" dirty="0" err="1">
                  <a:solidFill>
                    <a:schemeClr val="bg1"/>
                  </a:solidFill>
                </a:rPr>
                <a:t>msg</a:t>
              </a:r>
              <a:r>
                <a:rPr lang="zh-CN" altLang="zh-CN" sz="1400" dirty="0">
                  <a:solidFill>
                    <a:schemeClr val="bg1"/>
                  </a:solidFill>
                </a:rPr>
                <a:t>映像 获取不同的地址信息然后打印 </a:t>
              </a:r>
              <a:endParaRPr lang="en-GB" altLang="zh-CN" sz="1400" dirty="0">
                <a:solidFill>
                  <a:schemeClr val="bg1"/>
                </a:solidFill>
                <a:latin typeface="+mn-ea"/>
              </a:endParaRPr>
            </a:p>
          </p:txBody>
        </p:sp>
      </p:grpSp>
      <p:sp>
        <p:nvSpPr>
          <p:cNvPr id="51" name="TextBox 42"/>
          <p:cNvSpPr txBox="1">
            <a:spLocks noChangeArrowheads="1"/>
          </p:cNvSpPr>
          <p:nvPr/>
        </p:nvSpPr>
        <p:spPr bwMode="auto">
          <a:xfrm>
            <a:off x="1213643" y="403027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2000" b="1" dirty="0" smtClean="0">
                <a:solidFill>
                  <a:schemeClr val="bg2"/>
                </a:solidFill>
                <a:latin typeface="+mn-ea"/>
              </a:rPr>
              <a:t>环境配置</a:t>
            </a:r>
            <a:endParaRPr lang="en-GB" altLang="zh-CN" sz="2000" b="1" dirty="0">
              <a:solidFill>
                <a:schemeClr val="bg2"/>
              </a:solidFill>
              <a:latin typeface="+mn-ea"/>
            </a:endParaRPr>
          </a:p>
        </p:txBody>
      </p:sp>
      <p:grpSp>
        <p:nvGrpSpPr>
          <p:cNvPr id="53" name="Group 44"/>
          <p:cNvGrpSpPr>
            <a:grpSpLocks/>
          </p:cNvGrpSpPr>
          <p:nvPr/>
        </p:nvGrpSpPr>
        <p:grpSpPr bwMode="auto">
          <a:xfrm>
            <a:off x="9067800" y="4030278"/>
            <a:ext cx="2720274" cy="632732"/>
            <a:chOff x="520106" y="2219893"/>
            <a:chExt cx="2513428" cy="632727"/>
          </a:xfrm>
        </p:grpSpPr>
        <p:sp>
          <p:nvSpPr>
            <p:cNvPr id="54" name="TextBox 45"/>
            <p:cNvSpPr txBox="1">
              <a:spLocks noChangeArrowheads="1"/>
            </p:cNvSpPr>
            <p:nvPr/>
          </p:nvSpPr>
          <p:spPr bwMode="auto">
            <a:xfrm>
              <a:off x="1217555" y="2219893"/>
              <a:ext cx="1118537" cy="40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zh-CN" altLang="en-US" sz="2000" b="1" dirty="0" smtClean="0">
                  <a:solidFill>
                    <a:schemeClr val="bg2"/>
                  </a:solidFill>
                  <a:latin typeface="+mn-ea"/>
                </a:rPr>
                <a:t>硬件信息</a:t>
              </a:r>
              <a:endParaRPr lang="en-GB" altLang="zh-CN" sz="2000" b="1" dirty="0">
                <a:solidFill>
                  <a:schemeClr val="bg2"/>
                </a:solidFill>
                <a:latin typeface="+mn-ea"/>
              </a:endParaRPr>
            </a:p>
          </p:txBody>
        </p:sp>
        <p:sp>
          <p:nvSpPr>
            <p:cNvPr id="55" name="Rectangle 46"/>
            <p:cNvSpPr>
              <a:spLocks noChangeArrowheads="1"/>
            </p:cNvSpPr>
            <p:nvPr/>
          </p:nvSpPr>
          <p:spPr bwMode="auto">
            <a:xfrm>
              <a:off x="520106" y="2544846"/>
              <a:ext cx="2513428" cy="30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zh-CN" altLang="en-US" sz="1400" dirty="0" smtClean="0">
                  <a:solidFill>
                    <a:schemeClr val="bg1"/>
                  </a:solidFill>
                </a:rPr>
                <a:t>用</a:t>
              </a:r>
              <a:r>
                <a:rPr lang="en-US" altLang="zh-CN" sz="1400" dirty="0" err="1" smtClean="0">
                  <a:solidFill>
                    <a:schemeClr val="bg1"/>
                  </a:solidFill>
                </a:rPr>
                <a:t>setup.s</a:t>
              </a:r>
              <a:r>
                <a:rPr lang="zh-CN" altLang="en-US" sz="1400" dirty="0">
                  <a:solidFill>
                    <a:schemeClr val="bg1"/>
                  </a:solidFill>
                </a:rPr>
                <a:t>打印系统硬件信息 </a:t>
              </a:r>
            </a:p>
          </p:txBody>
        </p:sp>
      </p:grpSp>
      <p:cxnSp>
        <p:nvCxnSpPr>
          <p:cNvPr id="57" name="Straight Connector 49"/>
          <p:cNvCxnSpPr/>
          <p:nvPr/>
        </p:nvCxnSpPr>
        <p:spPr>
          <a:xfrm>
            <a:off x="3444875" y="5436802"/>
            <a:ext cx="5083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右箭头 57"/>
          <p:cNvSpPr/>
          <p:nvPr/>
        </p:nvSpPr>
        <p:spPr>
          <a:xfrm>
            <a:off x="2873735" y="2908169"/>
            <a:ext cx="771525" cy="405886"/>
          </a:xfrm>
          <a:prstGeom prst="rightArrow">
            <a:avLst>
              <a:gd name="adj1" fmla="val 7759"/>
              <a:gd name="adj2" fmla="val 108668"/>
            </a:avLst>
          </a:prstGeom>
          <a:noFill/>
          <a:ln w="38100">
            <a:solidFill>
              <a:srgbClr val="159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58"/>
          <p:cNvSpPr/>
          <p:nvPr/>
        </p:nvSpPr>
        <p:spPr>
          <a:xfrm>
            <a:off x="5678648" y="2908169"/>
            <a:ext cx="771525" cy="405886"/>
          </a:xfrm>
          <a:prstGeom prst="rightArrow">
            <a:avLst>
              <a:gd name="adj1" fmla="val 7759"/>
              <a:gd name="adj2" fmla="val 108668"/>
            </a:avLst>
          </a:prstGeom>
          <a:noFill/>
          <a:ln w="38100">
            <a:solidFill>
              <a:srgbClr val="159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8548950" y="2908169"/>
            <a:ext cx="771525" cy="405886"/>
          </a:xfrm>
          <a:prstGeom prst="rightArrow">
            <a:avLst>
              <a:gd name="adj1" fmla="val 7759"/>
              <a:gd name="adj2" fmla="val 108668"/>
            </a:avLst>
          </a:prstGeom>
          <a:noFill/>
          <a:ln w="38100">
            <a:solidFill>
              <a:srgbClr val="159F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259136" y="2869688"/>
            <a:ext cx="1064715" cy="461665"/>
          </a:xfrm>
          <a:prstGeom prst="rect">
            <a:avLst/>
          </a:prstGeom>
          <a:noFill/>
        </p:spPr>
        <p:txBody>
          <a:bodyPr wrap="none" rtlCol="0">
            <a:spAutoFit/>
          </a:bodyPr>
          <a:lstStyle/>
          <a:p>
            <a:r>
              <a:rPr lang="en-US" altLang="zh-CN" sz="2400" dirty="0">
                <a:solidFill>
                  <a:schemeClr val="bg1"/>
                </a:solidFill>
              </a:rPr>
              <a:t>STEP 1</a:t>
            </a:r>
            <a:endParaRPr lang="zh-CN" altLang="en-US" sz="2400" dirty="0">
              <a:solidFill>
                <a:schemeClr val="bg1"/>
              </a:solidFill>
            </a:endParaRPr>
          </a:p>
        </p:txBody>
      </p:sp>
      <p:sp>
        <p:nvSpPr>
          <p:cNvPr id="63" name="文本框 62"/>
          <p:cNvSpPr txBox="1"/>
          <p:nvPr/>
        </p:nvSpPr>
        <p:spPr>
          <a:xfrm>
            <a:off x="4128542" y="2869688"/>
            <a:ext cx="1064715" cy="461665"/>
          </a:xfrm>
          <a:prstGeom prst="rect">
            <a:avLst/>
          </a:prstGeom>
          <a:noFill/>
        </p:spPr>
        <p:txBody>
          <a:bodyPr wrap="none" rtlCol="0">
            <a:spAutoFit/>
          </a:bodyPr>
          <a:lstStyle/>
          <a:p>
            <a:r>
              <a:rPr lang="en-US" altLang="zh-CN" sz="2400" dirty="0">
                <a:solidFill>
                  <a:schemeClr val="bg1"/>
                </a:solidFill>
              </a:rPr>
              <a:t>STEP 2</a:t>
            </a:r>
            <a:endParaRPr lang="zh-CN" altLang="en-US" sz="2400" dirty="0">
              <a:solidFill>
                <a:schemeClr val="bg1"/>
              </a:solidFill>
            </a:endParaRPr>
          </a:p>
        </p:txBody>
      </p:sp>
      <p:sp>
        <p:nvSpPr>
          <p:cNvPr id="64" name="文本框 63"/>
          <p:cNvSpPr txBox="1"/>
          <p:nvPr/>
        </p:nvSpPr>
        <p:spPr>
          <a:xfrm>
            <a:off x="6997948" y="2869688"/>
            <a:ext cx="1064715" cy="461665"/>
          </a:xfrm>
          <a:prstGeom prst="rect">
            <a:avLst/>
          </a:prstGeom>
          <a:noFill/>
        </p:spPr>
        <p:txBody>
          <a:bodyPr wrap="none" rtlCol="0">
            <a:spAutoFit/>
          </a:bodyPr>
          <a:lstStyle/>
          <a:p>
            <a:r>
              <a:rPr lang="en-US" altLang="zh-CN" sz="2400" dirty="0">
                <a:solidFill>
                  <a:schemeClr val="bg1"/>
                </a:solidFill>
              </a:rPr>
              <a:t>STEP 3</a:t>
            </a:r>
            <a:endParaRPr lang="zh-CN" altLang="en-US" sz="2400" dirty="0">
              <a:solidFill>
                <a:schemeClr val="bg1"/>
              </a:solidFill>
            </a:endParaRPr>
          </a:p>
        </p:txBody>
      </p:sp>
      <p:sp>
        <p:nvSpPr>
          <p:cNvPr id="65" name="文本框 64"/>
          <p:cNvSpPr txBox="1"/>
          <p:nvPr/>
        </p:nvSpPr>
        <p:spPr>
          <a:xfrm>
            <a:off x="9868148" y="2869688"/>
            <a:ext cx="1064715" cy="461665"/>
          </a:xfrm>
          <a:prstGeom prst="rect">
            <a:avLst/>
          </a:prstGeom>
          <a:noFill/>
        </p:spPr>
        <p:txBody>
          <a:bodyPr wrap="none" rtlCol="0">
            <a:spAutoFit/>
          </a:bodyPr>
          <a:lstStyle/>
          <a:p>
            <a:r>
              <a:rPr lang="en-US" altLang="zh-CN" sz="2400" dirty="0">
                <a:solidFill>
                  <a:schemeClr val="bg1"/>
                </a:solidFill>
              </a:rPr>
              <a:t>STEP 4</a:t>
            </a:r>
            <a:endParaRPr lang="zh-CN" altLang="en-US" sz="2400" dirty="0">
              <a:solidFill>
                <a:schemeClr val="bg1"/>
              </a:solidFill>
            </a:endParaRPr>
          </a:p>
        </p:txBody>
      </p:sp>
      <p:sp>
        <p:nvSpPr>
          <p:cNvPr id="34" name="平行四边形 33"/>
          <p:cNvSpPr/>
          <p:nvPr/>
        </p:nvSpPr>
        <p:spPr>
          <a:xfrm>
            <a:off x="266330" y="417250"/>
            <a:ext cx="4257544" cy="710214"/>
          </a:xfrm>
          <a:prstGeom prst="parallelogram">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443884" y="417250"/>
            <a:ext cx="1723549" cy="707886"/>
          </a:xfrm>
          <a:prstGeom prst="rect">
            <a:avLst/>
          </a:prstGeom>
          <a:noFill/>
        </p:spPr>
        <p:txBody>
          <a:bodyPr wrap="none" rtlCol="0">
            <a:spAutoFit/>
          </a:bodyPr>
          <a:lstStyle/>
          <a:p>
            <a:r>
              <a:rPr lang="zh-CN" altLang="en-US" sz="4000" dirty="0" smtClean="0">
                <a:solidFill>
                  <a:schemeClr val="bg1"/>
                </a:solidFill>
              </a:rPr>
              <a:t>第三章</a:t>
            </a:r>
            <a:endParaRPr lang="zh-CN" altLang="en-US" sz="4000" dirty="0">
              <a:solidFill>
                <a:schemeClr val="bg1"/>
              </a:solidFill>
            </a:endParaRPr>
          </a:p>
        </p:txBody>
      </p:sp>
      <p:sp>
        <p:nvSpPr>
          <p:cNvPr id="36" name="平行四边形 35"/>
          <p:cNvSpPr/>
          <p:nvPr/>
        </p:nvSpPr>
        <p:spPr>
          <a:xfrm>
            <a:off x="4557360" y="414922"/>
            <a:ext cx="599311" cy="710214"/>
          </a:xfrm>
          <a:prstGeom prst="parallelogram">
            <a:avLst>
              <a:gd name="adj" fmla="val 30828"/>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167433" y="417250"/>
            <a:ext cx="2236510" cy="707886"/>
          </a:xfrm>
          <a:prstGeom prst="rect">
            <a:avLst/>
          </a:prstGeom>
          <a:noFill/>
        </p:spPr>
        <p:txBody>
          <a:bodyPr wrap="none" rtlCol="0">
            <a:spAutoFit/>
          </a:bodyPr>
          <a:lstStyle/>
          <a:p>
            <a:r>
              <a:rPr lang="zh-CN" altLang="en-US" sz="4000" dirty="0" smtClean="0">
                <a:solidFill>
                  <a:schemeClr val="bg1"/>
                </a:solidFill>
              </a:rPr>
              <a:t>实验过程</a:t>
            </a:r>
            <a:endParaRPr lang="zh-CN" altLang="en-US" sz="4000" dirty="0">
              <a:solidFill>
                <a:schemeClr val="bg1"/>
              </a:solidFill>
            </a:endParaRPr>
          </a:p>
        </p:txBody>
      </p:sp>
      <p:sp>
        <p:nvSpPr>
          <p:cNvPr id="40" name="平行四边形 39"/>
          <p:cNvSpPr/>
          <p:nvPr/>
        </p:nvSpPr>
        <p:spPr>
          <a:xfrm>
            <a:off x="5240063" y="414922"/>
            <a:ext cx="442658" cy="710214"/>
          </a:xfrm>
          <a:prstGeom prst="parallelogram">
            <a:avLst>
              <a:gd name="adj" fmla="val 41471"/>
            </a:avLst>
          </a:prstGeom>
          <a:solidFill>
            <a:srgbClr val="138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943217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答辩">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1453</TotalTime>
  <Words>2027</Words>
  <Application>Microsoft Office PowerPoint</Application>
  <PresentationFormat>宽屏</PresentationFormat>
  <Paragraphs>216</Paragraphs>
  <Slides>21</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华康俪金黑W8(P)</vt:lpstr>
      <vt:lpstr>华文细黑</vt:lpstr>
      <vt:lpstr>微软雅黑</vt:lpstr>
      <vt:lpstr>造字工房悦黑体验版纤细体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匡盟盟</cp:lastModifiedBy>
  <cp:revision>157</cp:revision>
  <dcterms:created xsi:type="dcterms:W3CDTF">2016-04-24T08:41:49Z</dcterms:created>
  <dcterms:modified xsi:type="dcterms:W3CDTF">2017-01-04T16:56:39Z</dcterms:modified>
</cp:coreProperties>
</file>